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30"/>
  </p:notesMasterIdLst>
  <p:handoutMasterIdLst>
    <p:handoutMasterId r:id="rId31"/>
  </p:handoutMasterIdLst>
  <p:sldIdLst>
    <p:sldId id="372" r:id="rId2"/>
    <p:sldId id="373" r:id="rId3"/>
    <p:sldId id="375" r:id="rId4"/>
    <p:sldId id="374" r:id="rId5"/>
    <p:sldId id="387" r:id="rId6"/>
    <p:sldId id="423" r:id="rId7"/>
    <p:sldId id="388" r:id="rId8"/>
    <p:sldId id="424" r:id="rId9"/>
    <p:sldId id="425" r:id="rId10"/>
    <p:sldId id="426" r:id="rId11"/>
    <p:sldId id="385" r:id="rId12"/>
    <p:sldId id="396" r:id="rId13"/>
    <p:sldId id="397" r:id="rId14"/>
    <p:sldId id="427" r:id="rId15"/>
    <p:sldId id="432" r:id="rId16"/>
    <p:sldId id="428" r:id="rId17"/>
    <p:sldId id="429" r:id="rId18"/>
    <p:sldId id="430" r:id="rId19"/>
    <p:sldId id="431" r:id="rId20"/>
    <p:sldId id="433" r:id="rId21"/>
    <p:sldId id="434" r:id="rId22"/>
    <p:sldId id="435" r:id="rId23"/>
    <p:sldId id="436" r:id="rId24"/>
    <p:sldId id="437" r:id="rId25"/>
    <p:sldId id="438" r:id="rId26"/>
    <p:sldId id="439" r:id="rId27"/>
    <p:sldId id="440" r:id="rId28"/>
    <p:sldId id="362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663300"/>
    <a:srgbClr val="800000"/>
    <a:srgbClr val="FEF9E2"/>
    <a:srgbClr val="FDF0AE"/>
    <a:srgbClr val="344F8C"/>
    <a:srgbClr val="105D91"/>
    <a:srgbClr val="192B53"/>
    <a:srgbClr val="99ADD9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9" autoAdjust="0"/>
    <p:restoredTop sz="96429" autoAdjust="0"/>
  </p:normalViewPr>
  <p:slideViewPr>
    <p:cSldViewPr>
      <p:cViewPr varScale="1">
        <p:scale>
          <a:sx n="90" d="100"/>
          <a:sy n="90" d="100"/>
        </p:scale>
        <p:origin x="1044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8535" y="-1234393"/>
            <a:ext cx="3429000" cy="8210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54" y="-441430"/>
            <a:ext cx="3429000" cy="82105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500" y="-725703"/>
            <a:ext cx="3429000" cy="8210550"/>
          </a:xfrm>
          <a:prstGeom prst="rect">
            <a:avLst/>
          </a:prstGeom>
        </p:spPr>
      </p:pic>
      <p:sp>
        <p:nvSpPr>
          <p:cNvPr id="17" name="타원 16"/>
          <p:cNvSpPr/>
          <p:nvPr userDrawn="1"/>
        </p:nvSpPr>
        <p:spPr>
          <a:xfrm>
            <a:off x="5958536" y="3429000"/>
            <a:ext cx="3017534" cy="3280217"/>
          </a:xfrm>
          <a:prstGeom prst="ellipse">
            <a:avLst/>
          </a:prstGeom>
          <a:solidFill>
            <a:srgbClr val="FEF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01" y="3580491"/>
            <a:ext cx="2413344" cy="252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/27</a:t>
            </a:r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600" b="0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pattFill prst="wdUpDiag">
            <a:fgClr>
              <a:srgbClr val="FDED9C"/>
            </a:fgClr>
            <a:bgClr>
              <a:schemeClr val="bg1"/>
            </a:bgClr>
          </a:patt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/27</a:t>
            </a:r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400" b="0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6797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accent6">
                  <a:lumMod val="60000"/>
                  <a:lumOff val="4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2020-01-30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0" r:id="rId3"/>
    <p:sldLayoutId id="2147483699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54425" y="1701713"/>
            <a:ext cx="2671065" cy="7135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b="1"/>
              <a:t>CHAPTER </a:t>
            </a:r>
            <a:endParaRPr lang="ko-KR" altLang="en-US" sz="3200" b="1"/>
          </a:p>
        </p:txBody>
      </p:sp>
      <p:sp>
        <p:nvSpPr>
          <p:cNvPr id="3" name="타원형 설명선 2"/>
          <p:cNvSpPr/>
          <p:nvPr/>
        </p:nvSpPr>
        <p:spPr>
          <a:xfrm>
            <a:off x="2231740" y="548680"/>
            <a:ext cx="1395155" cy="1155986"/>
          </a:xfrm>
          <a:prstGeom prst="wedgeEllipseCallout">
            <a:avLst>
              <a:gd name="adj1" fmla="val -32105"/>
              <a:gd name="adj2" fmla="val 6114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08</a:t>
            </a:r>
            <a:endParaRPr lang="ko-KR" altLang="en-US" sz="4000" b="1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1560" y="2483895"/>
            <a:ext cx="6930770" cy="138858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z="4000" dirty="0"/>
              <a:t>X </a:t>
            </a:r>
            <a:r>
              <a:rPr lang="ko-KR" altLang="en-US" sz="4000" dirty="0"/>
              <a:t>윈도우 응용 프로그램 고급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7150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우분투의 다양한 소프트웨어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핀타</a:t>
            </a:r>
            <a:endParaRPr lang="en-US" altLang="ko-KR" dirty="0"/>
          </a:p>
          <a:p>
            <a:pPr lvl="1"/>
            <a:r>
              <a:rPr lang="ko-KR" altLang="en-US" sz="1600" dirty="0"/>
              <a:t>이미지 편집 도구</a:t>
            </a:r>
            <a:endParaRPr lang="en-US" altLang="ko-KR" sz="1600" dirty="0"/>
          </a:p>
          <a:p>
            <a:pPr lvl="1"/>
            <a:r>
              <a:rPr lang="en-US" altLang="ko-KR" sz="1600" dirty="0"/>
              <a:t>GIMP</a:t>
            </a:r>
            <a:r>
              <a:rPr lang="ko-KR" altLang="en-US" sz="1600" dirty="0"/>
              <a:t>보다 간단하고</a:t>
            </a:r>
            <a:r>
              <a:rPr lang="en-US" altLang="ko-KR" sz="1600" dirty="0"/>
              <a:t>, </a:t>
            </a:r>
            <a:r>
              <a:rPr lang="ko-KR" altLang="en-US" sz="1600" dirty="0"/>
              <a:t>윈도우 환경에 익숙한 사용자에게 편리한 </a:t>
            </a:r>
            <a:r>
              <a:rPr lang="ko-KR" altLang="en-US" sz="1600" dirty="0" smtClean="0"/>
              <a:t>인터페이스 제공</a:t>
            </a:r>
            <a:endParaRPr lang="en-US" altLang="ko-KR" sz="1600" dirty="0" smtClean="0"/>
          </a:p>
          <a:p>
            <a:pPr lvl="1"/>
            <a:r>
              <a:rPr lang="ko-KR" altLang="en-US" sz="1600" dirty="0"/>
              <a:t>우분투 소프트웨어 센터에서 </a:t>
            </a:r>
            <a:r>
              <a:rPr lang="en-US" altLang="ko-KR" sz="1600" dirty="0" smtClean="0"/>
              <a:t>‘</a:t>
            </a:r>
            <a:r>
              <a:rPr lang="en-US" altLang="ko-KR" sz="1600" dirty="0" err="1" smtClean="0"/>
              <a:t>pinta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검색하여 설치</a:t>
            </a:r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10" y="2168860"/>
            <a:ext cx="6943223" cy="44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9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8-1] KDE </a:t>
            </a:r>
            <a:r>
              <a:rPr lang="ko-KR" altLang="en-US" dirty="0"/>
              <a:t>데스크톱 설치하기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279~281p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1. </a:t>
            </a:r>
            <a:r>
              <a:rPr lang="en-US" altLang="ko-KR" sz="1600" dirty="0"/>
              <a:t>Server </a:t>
            </a:r>
            <a:r>
              <a:rPr lang="ko-KR" altLang="en-US" sz="1600" dirty="0"/>
              <a:t>초기화하기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1-1 </a:t>
            </a:r>
            <a:r>
              <a:rPr lang="en-US" altLang="ko-KR" sz="1600" dirty="0" smtClean="0"/>
              <a:t>VMware</a:t>
            </a:r>
            <a:r>
              <a:rPr lang="ko-KR" altLang="en-US" sz="1600" dirty="0" smtClean="0"/>
              <a:t> 종료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    C</a:t>
            </a:r>
            <a:r>
              <a:rPr lang="en-US" altLang="ko-KR" sz="1600" dirty="0"/>
              <a:t>:\Linux\Server </a:t>
            </a:r>
            <a:r>
              <a:rPr lang="ko-KR" altLang="en-US" sz="1600" dirty="0" smtClean="0"/>
              <a:t>폴더 삭제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    C</a:t>
            </a:r>
            <a:r>
              <a:rPr lang="en-US" altLang="ko-KR" sz="1600" dirty="0"/>
              <a:t>:\Linux(</a:t>
            </a:r>
            <a:r>
              <a:rPr lang="ko-KR" altLang="en-US" sz="1600" dirty="0"/>
              <a:t>백업</a:t>
            </a:r>
            <a:r>
              <a:rPr lang="en-US" altLang="ko-KR" sz="1600" dirty="0"/>
              <a:t>)\Server </a:t>
            </a:r>
            <a:r>
              <a:rPr lang="ko-KR" altLang="en-US" sz="1600" dirty="0"/>
              <a:t>폴더를 </a:t>
            </a:r>
            <a:r>
              <a:rPr lang="en-US" altLang="ko-KR" sz="1600" dirty="0"/>
              <a:t>C:\Linux\ </a:t>
            </a:r>
            <a:r>
              <a:rPr lang="ko-KR" altLang="en-US" sz="1600" dirty="0"/>
              <a:t>폴더에 통째로 </a:t>
            </a:r>
            <a:r>
              <a:rPr lang="ko-KR" altLang="en-US" sz="1600" dirty="0" smtClean="0"/>
              <a:t>복사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1-2 </a:t>
            </a:r>
            <a:r>
              <a:rPr lang="ko-KR" altLang="en-US" sz="1600" dirty="0"/>
              <a:t>부팅하면 </a:t>
            </a:r>
            <a:r>
              <a:rPr lang="en-US" altLang="ko-KR" sz="1600" dirty="0"/>
              <a:t>root </a:t>
            </a:r>
            <a:r>
              <a:rPr lang="ko-KR" altLang="en-US" sz="1600" dirty="0"/>
              <a:t>사용자로 자동 </a:t>
            </a:r>
            <a:r>
              <a:rPr lang="ko-KR" altLang="en-US" sz="1600" dirty="0" smtClean="0"/>
              <a:t>접속됨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>
              <a:solidFill>
                <a:schemeClr val="accent5"/>
              </a:solidFill>
            </a:endParaRPr>
          </a:p>
          <a:p>
            <a:pPr marL="93662" indent="0">
              <a:buNone/>
            </a:pPr>
            <a:r>
              <a:rPr lang="en-US" altLang="ko-KR" sz="1600" dirty="0" smtClean="0"/>
              <a:t>2. </a:t>
            </a:r>
            <a:r>
              <a:rPr lang="en-US" altLang="ko-KR" sz="1600" dirty="0" err="1" smtClean="0"/>
              <a:t>kubuntu</a:t>
            </a:r>
            <a:r>
              <a:rPr lang="en-US" altLang="ko-KR" sz="1600" dirty="0" smtClean="0"/>
              <a:t>-desktop </a:t>
            </a:r>
            <a:r>
              <a:rPr lang="ko-KR" altLang="en-US" sz="1600" dirty="0"/>
              <a:t>패키지 </a:t>
            </a:r>
            <a:r>
              <a:rPr lang="ko-KR" altLang="en-US" sz="1600" dirty="0" smtClean="0"/>
              <a:t>설치하기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2-1 </a:t>
            </a:r>
            <a:r>
              <a:rPr lang="en-US" altLang="ko-KR" sz="1600" dirty="0"/>
              <a:t>vi </a:t>
            </a:r>
            <a:r>
              <a:rPr lang="ko-KR" altLang="en-US" sz="1600" dirty="0"/>
              <a:t>에디터나 </a:t>
            </a:r>
            <a:r>
              <a:rPr lang="en-US" altLang="ko-KR" sz="1600" dirty="0" err="1"/>
              <a:t>gedit</a:t>
            </a:r>
            <a:r>
              <a:rPr lang="ko-KR" altLang="en-US" sz="1600" dirty="0"/>
              <a:t>로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/apt/</a:t>
            </a:r>
            <a:r>
              <a:rPr lang="en-US" altLang="ko-KR" sz="1600" dirty="0" err="1"/>
              <a:t>sources.list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파일 열기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  <a:r>
              <a:rPr lang="ko-KR" altLang="en-US" sz="1600" dirty="0" smtClean="0"/>
              <a:t>각각의 </a:t>
            </a:r>
            <a:r>
              <a:rPr lang="ko-KR" altLang="en-US" sz="1600" dirty="0"/>
              <a:t>두 번째 행을 ‘</a:t>
            </a:r>
            <a:r>
              <a:rPr lang="en-US" altLang="ko-KR" sz="1600" b="1" dirty="0">
                <a:solidFill>
                  <a:srgbClr val="FF0000"/>
                </a:solidFill>
              </a:rPr>
              <a:t>bionic-updates</a:t>
            </a:r>
            <a:r>
              <a:rPr lang="en-US" altLang="ko-KR" sz="1600" dirty="0"/>
              <a:t>’</a:t>
            </a:r>
            <a:r>
              <a:rPr lang="ko-KR" altLang="en-US" sz="1600" dirty="0"/>
              <a:t>로 수정한 후 </a:t>
            </a:r>
            <a:r>
              <a:rPr lang="ko-KR" altLang="en-US" sz="1600" dirty="0" smtClean="0"/>
              <a:t>저장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88" y="3924055"/>
            <a:ext cx="7009524" cy="2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6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8-1] KDE </a:t>
            </a:r>
            <a:r>
              <a:rPr lang="ko-KR" altLang="en-US" dirty="0"/>
              <a:t>데스크톱 설치하기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279~281p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2-2 </a:t>
            </a:r>
            <a:r>
              <a:rPr lang="en-US" altLang="ko-KR" sz="1600" b="1" dirty="0">
                <a:solidFill>
                  <a:srgbClr val="FF0000"/>
                </a:solidFill>
              </a:rPr>
              <a:t>apt-get update </a:t>
            </a:r>
            <a:r>
              <a:rPr lang="ko-KR" altLang="en-US" sz="1600" dirty="0"/>
              <a:t>명령으로 변경 </a:t>
            </a:r>
            <a:r>
              <a:rPr lang="ko-KR" altLang="en-US" sz="1600" dirty="0" smtClean="0"/>
              <a:t>내용 적용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2-3 </a:t>
            </a:r>
            <a:r>
              <a:rPr lang="en-US" altLang="ko-KR" sz="1600" b="1" dirty="0">
                <a:solidFill>
                  <a:srgbClr val="FF0000"/>
                </a:solidFill>
              </a:rPr>
              <a:t>apt-get -y install </a:t>
            </a:r>
            <a:r>
              <a:rPr lang="en-US" altLang="ko-KR" sz="1600" b="1" dirty="0" err="1">
                <a:solidFill>
                  <a:srgbClr val="FF0000"/>
                </a:solidFill>
              </a:rPr>
              <a:t>kubuntu</a:t>
            </a:r>
            <a:r>
              <a:rPr lang="en-US" altLang="ko-KR" sz="1600" b="1" dirty="0">
                <a:solidFill>
                  <a:srgbClr val="FF0000"/>
                </a:solidFill>
              </a:rPr>
              <a:t>-desktop </a:t>
            </a:r>
            <a:r>
              <a:rPr lang="ko-KR" altLang="en-US" sz="1600" dirty="0"/>
              <a:t>명령으로 </a:t>
            </a:r>
            <a:r>
              <a:rPr lang="en-US" altLang="ko-KR" sz="1600" dirty="0"/>
              <a:t>KDE </a:t>
            </a:r>
            <a:r>
              <a:rPr lang="en-US" altLang="ko-KR" sz="1600" dirty="0" smtClean="0"/>
              <a:t>Plasma</a:t>
            </a:r>
            <a:r>
              <a:rPr lang="ko-KR" altLang="en-US" sz="1600" dirty="0" smtClean="0"/>
              <a:t> 설치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2-4 </a:t>
            </a:r>
            <a:r>
              <a:rPr lang="ko-KR" altLang="en-US" sz="1600" dirty="0"/>
              <a:t>패키지 설정 창이 나타나면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확인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00"/>
          <a:stretch/>
        </p:blipFill>
        <p:spPr>
          <a:xfrm>
            <a:off x="840772" y="1493785"/>
            <a:ext cx="6619048" cy="13666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72" y="3576511"/>
            <a:ext cx="6619048" cy="2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2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8-1] KDE </a:t>
            </a:r>
            <a:r>
              <a:rPr lang="ko-KR" altLang="en-US" dirty="0"/>
              <a:t>데스크톱 설치하기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279~281p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4680520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 smtClean="0"/>
              <a:t>2-5 ↓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눌러 기본 화면 관리자로 ‘</a:t>
            </a:r>
            <a:r>
              <a:rPr lang="en-US" altLang="ko-KR" sz="1600" dirty="0" err="1"/>
              <a:t>sddm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확인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 smtClean="0"/>
              <a:t>2-6 </a:t>
            </a:r>
            <a:r>
              <a:rPr lang="ko-KR" altLang="en-US" sz="1600" dirty="0" smtClean="0"/>
              <a:t>한동안 </a:t>
            </a:r>
            <a:r>
              <a:rPr lang="ko-KR" altLang="en-US" sz="1600" dirty="0"/>
              <a:t>설치가 </a:t>
            </a:r>
            <a:r>
              <a:rPr lang="ko-KR" altLang="en-US" sz="1600" dirty="0" smtClean="0"/>
              <a:t>진행됨</a:t>
            </a:r>
            <a:r>
              <a:rPr lang="en-US" altLang="ko-KR" sz="1600" dirty="0"/>
              <a:t>(</a:t>
            </a:r>
            <a:r>
              <a:rPr lang="ko-KR" altLang="en-US" sz="1600" dirty="0" smtClean="0"/>
              <a:t>설치할 </a:t>
            </a:r>
            <a:r>
              <a:rPr lang="ko-KR" altLang="en-US" sz="1600" dirty="0"/>
              <a:t>것이 많아 다운로드하고 설치하는 데 시간이 오래 </a:t>
            </a:r>
            <a:r>
              <a:rPr lang="ko-KR" altLang="en-US" sz="1600" dirty="0" smtClean="0"/>
              <a:t>걸림</a:t>
            </a:r>
            <a:r>
              <a:rPr lang="en-US" altLang="ko-KR" sz="1600" dirty="0" smtClean="0"/>
              <a:t>)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2-7 </a:t>
            </a:r>
            <a:r>
              <a:rPr lang="ko-KR" altLang="en-US" sz="1600" dirty="0"/>
              <a:t>설치가 완료되면 </a:t>
            </a:r>
            <a:r>
              <a:rPr lang="en-US" altLang="ko-KR" sz="1600" b="1" dirty="0">
                <a:solidFill>
                  <a:srgbClr val="FF0000"/>
                </a:solidFill>
              </a:rPr>
              <a:t>reboot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재부팅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178750"/>
            <a:ext cx="2847619" cy="1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8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8-1] KDE </a:t>
            </a:r>
            <a:r>
              <a:rPr lang="ko-KR" altLang="en-US" dirty="0"/>
              <a:t>데스크톱 설치하기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279~281p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850650"/>
          </a:xfrm>
        </p:spPr>
        <p:txBody>
          <a:bodyPr>
            <a:no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3. </a:t>
            </a:r>
            <a:r>
              <a:rPr lang="en-US" altLang="ko-KR" sz="1600" dirty="0"/>
              <a:t>KDE </a:t>
            </a:r>
            <a:r>
              <a:rPr lang="ko-KR" altLang="en-US" sz="1600" dirty="0"/>
              <a:t>데스크톱 </a:t>
            </a:r>
            <a:r>
              <a:rPr lang="ko-KR" altLang="en-US" sz="1600" dirty="0" smtClean="0"/>
              <a:t>사용하기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3-1 </a:t>
            </a:r>
            <a:r>
              <a:rPr lang="ko-KR" altLang="en-US" sz="1600" dirty="0" smtClean="0"/>
              <a:t>왼쪽 </a:t>
            </a:r>
            <a:r>
              <a:rPr lang="ko-KR" altLang="en-US" sz="1600" dirty="0"/>
              <a:t>아래의 ‘데스크톱 </a:t>
            </a:r>
            <a:r>
              <a:rPr lang="ko-KR" altLang="en-US" sz="1600" dirty="0" err="1"/>
              <a:t>세션’으로</a:t>
            </a:r>
            <a:r>
              <a:rPr lang="ko-KR" altLang="en-US" sz="1600" dirty="0"/>
              <a:t> ‘</a:t>
            </a:r>
            <a:r>
              <a:rPr lang="en-US" altLang="ko-KR" sz="1600" dirty="0"/>
              <a:t>Plasma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선택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     </a:t>
            </a:r>
            <a:r>
              <a:rPr lang="en-US" altLang="ko-KR" sz="1600" dirty="0" err="1" smtClean="0"/>
              <a:t>ubuntu</a:t>
            </a:r>
            <a:r>
              <a:rPr lang="ko-KR" altLang="en-US" sz="1600" dirty="0"/>
              <a:t>의 암호인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dirty="0"/>
              <a:t>’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입력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로그인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3-2 </a:t>
            </a:r>
            <a:r>
              <a:rPr lang="ko-KR" altLang="en-US" sz="1600" dirty="0"/>
              <a:t>시작 </a:t>
            </a:r>
            <a:r>
              <a:rPr lang="ko-KR" altLang="en-US" sz="1600" dirty="0" smtClean="0"/>
              <a:t>아이콘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여러 </a:t>
            </a:r>
            <a:r>
              <a:rPr lang="ko-KR" altLang="en-US" sz="1600" dirty="0" smtClean="0"/>
              <a:t>프로그램 </a:t>
            </a:r>
            <a:r>
              <a:rPr lang="ko-KR" altLang="en-US" sz="1600" dirty="0"/>
              <a:t>조회</a:t>
            </a: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0"/>
          <a:stretch/>
        </p:blipFill>
        <p:spPr>
          <a:xfrm>
            <a:off x="836153" y="1831659"/>
            <a:ext cx="6239794" cy="22495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64" r="39958"/>
          <a:stretch/>
        </p:blipFill>
        <p:spPr>
          <a:xfrm>
            <a:off x="833135" y="4554125"/>
            <a:ext cx="3107084" cy="217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5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 smtClean="0"/>
              <a:t>3-1 </a:t>
            </a:r>
            <a:r>
              <a:rPr lang="ko-KR" altLang="en-US" dirty="0"/>
              <a:t>리눅스에 윈도우 설치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0" y="773705"/>
            <a:ext cx="9080499" cy="5669958"/>
          </a:xfrm>
        </p:spPr>
        <p:txBody>
          <a:bodyPr/>
          <a:lstStyle/>
          <a:p>
            <a:r>
              <a:rPr lang="ko-KR" altLang="en-US" dirty="0" err="1"/>
              <a:t>가상머신</a:t>
            </a:r>
            <a:r>
              <a:rPr lang="ko-KR" altLang="en-US" dirty="0"/>
              <a:t> 안에 </a:t>
            </a:r>
            <a:r>
              <a:rPr lang="ko-KR" altLang="en-US" dirty="0" err="1"/>
              <a:t>가상머신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1"/>
            <a:r>
              <a:rPr lang="ko-KR" altLang="en-US" sz="1600" dirty="0"/>
              <a:t>리눅스 환경에서도 </a:t>
            </a:r>
            <a:r>
              <a:rPr lang="ko-KR" altLang="en-US" sz="1600" dirty="0" err="1"/>
              <a:t>가상머신</a:t>
            </a:r>
            <a:r>
              <a:rPr lang="ko-KR" altLang="en-US" sz="1600" dirty="0"/>
              <a:t> 소프트웨어를 통해 </a:t>
            </a:r>
            <a:r>
              <a:rPr lang="ko-KR" altLang="en-US" sz="1600" dirty="0" smtClean="0"/>
              <a:t>윈도우 사용 가능</a:t>
            </a:r>
            <a:endParaRPr lang="en-US" altLang="ko-KR" sz="1600" dirty="0" smtClean="0"/>
          </a:p>
          <a:p>
            <a:pPr lvl="1"/>
            <a:r>
              <a:rPr lang="ko-KR" altLang="en-US" sz="1600" dirty="0" err="1"/>
              <a:t>가상머신</a:t>
            </a:r>
            <a:r>
              <a:rPr lang="ko-KR" altLang="en-US" sz="1600" dirty="0"/>
              <a:t> 소프트웨어는 </a:t>
            </a:r>
            <a:r>
              <a:rPr lang="en-US" altLang="ko-KR" sz="1600" dirty="0"/>
              <a:t>VMware for Linux, Oracle </a:t>
            </a:r>
            <a:r>
              <a:rPr lang="en-US" altLang="ko-KR" sz="1600" dirty="0" err="1"/>
              <a:t>VirtualBox</a:t>
            </a:r>
            <a:r>
              <a:rPr lang="en-US" altLang="ko-KR" sz="1600" dirty="0"/>
              <a:t> for Linux, KVM/</a:t>
            </a:r>
            <a:r>
              <a:rPr lang="en-US" altLang="ko-KR" sz="1600" dirty="0" err="1"/>
              <a:t>Qemu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Xen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등</a:t>
            </a:r>
            <a:endParaRPr lang="en-US" altLang="ko-KR" sz="1600" dirty="0" smtClean="0"/>
          </a:p>
          <a:p>
            <a:pPr marL="357188" lvl="1" indent="0">
              <a:buNone/>
            </a:pP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601828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 smtClean="0"/>
              <a:t>8-2] </a:t>
            </a:r>
            <a:r>
              <a:rPr lang="ko-KR" altLang="en-US" dirty="0"/>
              <a:t>우분투 안에 윈도우 설치하기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  <a:ea typeface="+mn-ea"/>
              </a:rPr>
              <a:t>282~290p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8963995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1. </a:t>
            </a:r>
            <a:r>
              <a:rPr lang="en-US" altLang="ko-KR" sz="1600" dirty="0"/>
              <a:t>Server </a:t>
            </a:r>
            <a:r>
              <a:rPr lang="ko-KR" altLang="en-US" sz="1600" dirty="0"/>
              <a:t>초기화하기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1-1 VMware</a:t>
            </a:r>
            <a:r>
              <a:rPr lang="ko-KR" altLang="en-US" sz="1600" dirty="0"/>
              <a:t> 종료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smtClean="0"/>
              <a:t>    </a:t>
            </a:r>
            <a:r>
              <a:rPr lang="en-US" altLang="ko-KR" sz="1600" dirty="0"/>
              <a:t>C:\Linux\Server </a:t>
            </a:r>
            <a:r>
              <a:rPr lang="ko-KR" altLang="en-US" sz="1600" dirty="0"/>
              <a:t>폴더 삭제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     C</a:t>
            </a:r>
            <a:r>
              <a:rPr lang="en-US" altLang="ko-KR" sz="1600" dirty="0"/>
              <a:t>:\Linux(</a:t>
            </a:r>
            <a:r>
              <a:rPr lang="ko-KR" altLang="en-US" sz="1600" dirty="0"/>
              <a:t>백업</a:t>
            </a:r>
            <a:r>
              <a:rPr lang="en-US" altLang="ko-KR" sz="1600" dirty="0"/>
              <a:t>)\Server </a:t>
            </a:r>
            <a:r>
              <a:rPr lang="ko-KR" altLang="en-US" sz="1600" dirty="0" smtClean="0"/>
              <a:t>폴더를 </a:t>
            </a:r>
            <a:r>
              <a:rPr lang="en-US" altLang="ko-KR" sz="1600" dirty="0"/>
              <a:t>C:\Linux\ </a:t>
            </a:r>
            <a:r>
              <a:rPr lang="ko-KR" altLang="en-US" sz="1600" dirty="0"/>
              <a:t>폴더에 통째로 복사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 smtClean="0"/>
              <a:t>1-2 </a:t>
            </a:r>
            <a:r>
              <a:rPr lang="ko-KR" altLang="en-US" sz="1600" dirty="0"/>
              <a:t>부팅하지 말고 </a:t>
            </a:r>
            <a:r>
              <a:rPr lang="en-US" altLang="ko-KR" sz="1600" dirty="0"/>
              <a:t>Server</a:t>
            </a:r>
            <a:r>
              <a:rPr lang="ko-KR" altLang="en-US" sz="1600" dirty="0"/>
              <a:t>의 </a:t>
            </a:r>
            <a:r>
              <a:rPr lang="en-US" altLang="ko-KR" sz="1600" dirty="0"/>
              <a:t>[Edit virtual machine settings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1-3 </a:t>
            </a:r>
            <a:r>
              <a:rPr lang="en-US" altLang="ko-KR" sz="1600" dirty="0"/>
              <a:t>[Virtual Machine Settings] </a:t>
            </a:r>
            <a:r>
              <a:rPr lang="ko-KR" altLang="en-US" sz="1600" dirty="0"/>
              <a:t>창에서 </a:t>
            </a:r>
            <a:r>
              <a:rPr lang="en-US" altLang="ko-KR" sz="1600" dirty="0" smtClean="0"/>
              <a:t>Memory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용량을 </a:t>
            </a:r>
            <a:r>
              <a:rPr lang="en-US" altLang="ko-KR" sz="1600" dirty="0"/>
              <a:t>2GB(2048MB) </a:t>
            </a:r>
            <a:r>
              <a:rPr lang="ko-KR" altLang="en-US" sz="1600" dirty="0"/>
              <a:t>이상으로 </a:t>
            </a:r>
            <a:r>
              <a:rPr lang="ko-KR" altLang="en-US" sz="1600" dirty="0" smtClean="0"/>
              <a:t>변경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1-4 </a:t>
            </a:r>
            <a:r>
              <a:rPr lang="en-US" altLang="ko-KR" sz="1600" dirty="0"/>
              <a:t>Processors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프로세서를 </a:t>
            </a:r>
            <a:r>
              <a:rPr lang="en-US" altLang="ko-KR" sz="1600" dirty="0"/>
              <a:t>2~4</a:t>
            </a:r>
            <a:r>
              <a:rPr lang="ko-KR" altLang="en-US" sz="1600" dirty="0"/>
              <a:t>개로 </a:t>
            </a:r>
            <a:r>
              <a:rPr lang="ko-KR" altLang="en-US" sz="1600" dirty="0" smtClean="0"/>
              <a:t>늘리기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     </a:t>
            </a:r>
            <a:r>
              <a:rPr lang="ko-KR" altLang="en-US" sz="1600" dirty="0" smtClean="0"/>
              <a:t>‘</a:t>
            </a:r>
            <a:r>
              <a:rPr lang="en-US" altLang="ko-KR" sz="1600" dirty="0"/>
              <a:t>Virtualize Intel VT-x/EPT or AMD-V/RVI’</a:t>
            </a:r>
            <a:r>
              <a:rPr lang="ko-KR" altLang="en-US" sz="1600" dirty="0"/>
              <a:t>에 체크 </a:t>
            </a:r>
            <a:r>
              <a:rPr lang="ko-KR" altLang="en-US" sz="1600" dirty="0" smtClean="0"/>
              <a:t>표시</a:t>
            </a:r>
            <a:r>
              <a:rPr lang="en-US" altLang="ko-KR" sz="1600" dirty="0" smtClean="0"/>
              <a:t>, &lt;OK&gt; </a:t>
            </a:r>
            <a:r>
              <a:rPr lang="ko-KR" altLang="en-US" sz="1600" dirty="0" smtClean="0"/>
              <a:t>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1-5 </a:t>
            </a:r>
            <a:r>
              <a:rPr lang="ko-KR" altLang="en-US" sz="1600" dirty="0"/>
              <a:t>부팅하면 </a:t>
            </a:r>
            <a:r>
              <a:rPr lang="en-US" altLang="ko-KR" sz="1600" dirty="0"/>
              <a:t>root </a:t>
            </a:r>
            <a:r>
              <a:rPr lang="ko-KR" altLang="en-US" sz="1600" dirty="0"/>
              <a:t>사용자로 자동 </a:t>
            </a:r>
            <a:r>
              <a:rPr lang="ko-KR" altLang="en-US" sz="1600" dirty="0" smtClean="0"/>
              <a:t>접속됨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0" y="3519010"/>
            <a:ext cx="6723809" cy="2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04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8-2] </a:t>
            </a:r>
            <a:r>
              <a:rPr lang="ko-KR" altLang="en-US" dirty="0"/>
              <a:t>우분투 안에 윈도우 설치하기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282~290p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 fontScale="92500" lnSpcReduction="20000"/>
          </a:bodyPr>
          <a:lstStyle/>
          <a:p>
            <a:pPr marL="93662" indent="0">
              <a:buNone/>
            </a:pPr>
            <a:r>
              <a:rPr lang="en-US" altLang="ko-KR" sz="1700" dirty="0" smtClean="0"/>
              <a:t>    1-6 </a:t>
            </a:r>
            <a:r>
              <a:rPr lang="ko-KR" altLang="en-US" sz="1700" dirty="0"/>
              <a:t>오른쪽 위의 ▼ 아이콘에 이어 설정 아이콘 </a:t>
            </a:r>
            <a:r>
              <a:rPr lang="ko-KR" altLang="en-US" sz="1700" dirty="0" smtClean="0"/>
              <a:t>클릭</a:t>
            </a:r>
            <a:endParaRPr lang="en-US" altLang="ko-KR" sz="1700" dirty="0" smtClean="0"/>
          </a:p>
          <a:p>
            <a:pPr marL="93662" indent="0">
              <a:buNone/>
            </a:pPr>
            <a:r>
              <a:rPr lang="en-US" altLang="ko-KR" sz="1700" dirty="0" smtClean="0"/>
              <a:t>          [</a:t>
            </a:r>
            <a:r>
              <a:rPr lang="ko-KR" altLang="en-US" sz="1700" dirty="0"/>
              <a:t>전체 설정</a:t>
            </a:r>
            <a:r>
              <a:rPr lang="en-US" altLang="ko-KR" sz="1700" dirty="0"/>
              <a:t>] </a:t>
            </a:r>
            <a:r>
              <a:rPr lang="ko-KR" altLang="en-US" sz="1700" dirty="0"/>
              <a:t>창이 열리면 </a:t>
            </a:r>
            <a:r>
              <a:rPr lang="en-US" altLang="ko-KR" sz="1700" dirty="0"/>
              <a:t>[</a:t>
            </a:r>
            <a:r>
              <a:rPr lang="ko-KR" altLang="en-US" sz="1700" dirty="0"/>
              <a:t>장치</a:t>
            </a:r>
            <a:r>
              <a:rPr lang="en-US" altLang="ko-KR" sz="1700" dirty="0"/>
              <a:t>]-[</a:t>
            </a:r>
            <a:r>
              <a:rPr lang="ko-KR" altLang="en-US" sz="1700" dirty="0"/>
              <a:t>디스 플레이</a:t>
            </a:r>
            <a:r>
              <a:rPr lang="en-US" altLang="ko-KR" sz="1700" dirty="0" smtClean="0"/>
              <a:t>]</a:t>
            </a:r>
            <a:r>
              <a:rPr lang="ko-KR" altLang="en-US" sz="1700" dirty="0" smtClean="0"/>
              <a:t> 선택</a:t>
            </a:r>
            <a:r>
              <a:rPr lang="en-US" altLang="ko-KR" sz="1700" dirty="0" smtClean="0"/>
              <a:t>,</a:t>
            </a:r>
            <a:r>
              <a:rPr lang="ko-KR" altLang="en-US" sz="1700" dirty="0" smtClean="0"/>
              <a:t> </a:t>
            </a:r>
            <a:r>
              <a:rPr lang="ko-KR" altLang="en-US" sz="1700" dirty="0"/>
              <a:t>해상도를 </a:t>
            </a:r>
            <a:r>
              <a:rPr lang="en-US" altLang="ko-KR" sz="1700" dirty="0"/>
              <a:t>1280×960 </a:t>
            </a:r>
            <a:r>
              <a:rPr lang="ko-KR" altLang="en-US" sz="1700" dirty="0"/>
              <a:t>이상으로 </a:t>
            </a:r>
            <a:r>
              <a:rPr lang="ko-KR" altLang="en-US" sz="1700" dirty="0" smtClean="0"/>
              <a:t>변경</a:t>
            </a:r>
            <a:endParaRPr lang="en-US" altLang="ko-KR" sz="17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700" dirty="0" smtClean="0"/>
              <a:t>   </a:t>
            </a:r>
            <a:r>
              <a:rPr lang="en-US" altLang="ko-KR" sz="1700" dirty="0"/>
              <a:t> </a:t>
            </a:r>
            <a:r>
              <a:rPr lang="en-US" altLang="ko-KR" sz="1700" dirty="0" smtClean="0"/>
              <a:t>1-7 </a:t>
            </a:r>
            <a:r>
              <a:rPr lang="en-US" altLang="ko-KR" sz="1700" dirty="0"/>
              <a:t>vi </a:t>
            </a:r>
            <a:r>
              <a:rPr lang="ko-KR" altLang="en-US" sz="1700" dirty="0"/>
              <a:t>에디터나 </a:t>
            </a:r>
            <a:r>
              <a:rPr lang="en-US" altLang="ko-KR" sz="1700" dirty="0" err="1"/>
              <a:t>gedit</a:t>
            </a:r>
            <a:r>
              <a:rPr lang="ko-KR" altLang="en-US" sz="1700" dirty="0"/>
              <a:t>로 </a:t>
            </a:r>
            <a:r>
              <a:rPr lang="en-US" altLang="ko-KR" sz="1700" dirty="0"/>
              <a:t>/</a:t>
            </a:r>
            <a:r>
              <a:rPr lang="en-US" altLang="ko-KR" sz="1700" dirty="0" err="1"/>
              <a:t>etc</a:t>
            </a:r>
            <a:r>
              <a:rPr lang="en-US" altLang="ko-KR" sz="1700" dirty="0"/>
              <a:t>/apt/</a:t>
            </a:r>
            <a:r>
              <a:rPr lang="en-US" altLang="ko-KR" sz="1700" dirty="0" err="1"/>
              <a:t>sources.list</a:t>
            </a:r>
            <a:r>
              <a:rPr lang="en-US" altLang="ko-KR" sz="1700" dirty="0"/>
              <a:t> </a:t>
            </a:r>
            <a:r>
              <a:rPr lang="ko-KR" altLang="en-US" sz="1700" dirty="0"/>
              <a:t>파일 열기</a:t>
            </a:r>
            <a:endParaRPr lang="en-US" altLang="ko-KR" sz="1700" dirty="0"/>
          </a:p>
          <a:p>
            <a:pPr marL="93662" indent="0">
              <a:buNone/>
            </a:pPr>
            <a:r>
              <a:rPr lang="en-US" altLang="ko-KR" sz="1700" dirty="0"/>
              <a:t>   </a:t>
            </a:r>
            <a:r>
              <a:rPr lang="en-US" altLang="ko-KR" sz="1700" dirty="0" smtClean="0"/>
              <a:t> </a:t>
            </a:r>
            <a:r>
              <a:rPr lang="en-US" altLang="ko-KR" sz="1700" dirty="0"/>
              <a:t> </a:t>
            </a:r>
            <a:r>
              <a:rPr lang="en-US" altLang="ko-KR" sz="1700" dirty="0" smtClean="0"/>
              <a:t>    </a:t>
            </a:r>
            <a:r>
              <a:rPr lang="ko-KR" altLang="en-US" sz="1700" dirty="0"/>
              <a:t>각각의 두 번째 행을 ‘</a:t>
            </a:r>
            <a:r>
              <a:rPr lang="en-US" altLang="ko-KR" sz="1700" b="1" dirty="0">
                <a:solidFill>
                  <a:srgbClr val="FF0000"/>
                </a:solidFill>
              </a:rPr>
              <a:t>bionic-updates</a:t>
            </a:r>
            <a:r>
              <a:rPr lang="en-US" altLang="ko-KR" sz="1700" dirty="0"/>
              <a:t>’</a:t>
            </a:r>
            <a:r>
              <a:rPr lang="ko-KR" altLang="en-US" sz="1700" dirty="0"/>
              <a:t>로 수정한 후 </a:t>
            </a:r>
            <a:r>
              <a:rPr lang="ko-KR" altLang="en-US" sz="1700" dirty="0" smtClean="0"/>
              <a:t>저장</a:t>
            </a:r>
            <a:endParaRPr lang="en-US" altLang="ko-KR" sz="1700" dirty="0" smtClean="0"/>
          </a:p>
          <a:p>
            <a:pPr marL="93662" indent="0">
              <a:buNone/>
            </a:pPr>
            <a:endParaRPr lang="en-US" altLang="ko-KR" sz="17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ko-KR" altLang="en-US" sz="1600" dirty="0"/>
              <a:t> 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700" dirty="0" smtClean="0"/>
              <a:t>  </a:t>
            </a:r>
          </a:p>
          <a:p>
            <a:pPr marL="93662" indent="0">
              <a:buNone/>
            </a:pPr>
            <a:r>
              <a:rPr lang="en-US" altLang="ko-KR" sz="1700" dirty="0"/>
              <a:t> </a:t>
            </a:r>
            <a:r>
              <a:rPr lang="en-US" altLang="ko-KR" sz="1700" dirty="0" smtClean="0"/>
              <a:t>   1-8 </a:t>
            </a:r>
            <a:r>
              <a:rPr lang="en-US" altLang="ko-KR" sz="1700" b="1" dirty="0">
                <a:solidFill>
                  <a:srgbClr val="FF0000"/>
                </a:solidFill>
              </a:rPr>
              <a:t>apt-get update </a:t>
            </a:r>
            <a:r>
              <a:rPr lang="ko-KR" altLang="en-US" sz="1700" dirty="0"/>
              <a:t>명령으로 설정 </a:t>
            </a:r>
            <a:r>
              <a:rPr lang="ko-KR" altLang="en-US" sz="1700" dirty="0" smtClean="0"/>
              <a:t>내용 </a:t>
            </a:r>
            <a:r>
              <a:rPr lang="ko-KR" altLang="en-US" sz="1700" dirty="0"/>
              <a:t>적용</a:t>
            </a:r>
            <a:endParaRPr lang="en-US" altLang="ko-KR" sz="17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25"/>
          <a:stretch/>
        </p:blipFill>
        <p:spPr>
          <a:xfrm>
            <a:off x="956157" y="1403774"/>
            <a:ext cx="6120680" cy="18187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57" y="3899006"/>
            <a:ext cx="5999785" cy="228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1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8-2] </a:t>
            </a:r>
            <a:r>
              <a:rPr lang="ko-KR" altLang="en-US" dirty="0"/>
              <a:t>우분투 안에 윈도우 설치하기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282~290p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6030670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2. </a:t>
            </a:r>
            <a:r>
              <a:rPr lang="ko-KR" altLang="en-US" sz="1600" dirty="0" smtClean="0"/>
              <a:t>윈도우 </a:t>
            </a:r>
            <a:r>
              <a:rPr lang="ko-KR" altLang="en-US" sz="1600" dirty="0" err="1"/>
              <a:t>평가판</a:t>
            </a:r>
            <a:r>
              <a:rPr lang="ko-KR" altLang="en-US" sz="1600" dirty="0"/>
              <a:t> 설치 </a:t>
            </a:r>
            <a:r>
              <a:rPr lang="en-US" altLang="ko-KR" sz="1600" dirty="0"/>
              <a:t>DVD ISO </a:t>
            </a:r>
            <a:r>
              <a:rPr lang="ko-KR" altLang="en-US" sz="1600" dirty="0"/>
              <a:t>파일 </a:t>
            </a:r>
            <a:r>
              <a:rPr lang="ko-KR" altLang="en-US" sz="1600" dirty="0" smtClean="0"/>
              <a:t>다운로드하기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2-1 </a:t>
            </a:r>
            <a:r>
              <a:rPr lang="ko-KR" altLang="en-US" sz="1600" dirty="0" smtClean="0"/>
              <a:t>파이어폭스 실행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      https</a:t>
            </a:r>
            <a:r>
              <a:rPr lang="en-US" altLang="ko-KR" sz="1600" dirty="0"/>
              <a:t>://www.microsoft.com/ko-kr/evalcenter/evaluatewindows-10-enterprise</a:t>
            </a:r>
            <a:r>
              <a:rPr lang="ko-KR" altLang="en-US" sz="1600" dirty="0"/>
              <a:t>에 </a:t>
            </a:r>
            <a:r>
              <a:rPr lang="ko-KR" altLang="en-US" sz="1600" dirty="0" smtClean="0"/>
              <a:t>접속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     </a:t>
            </a:r>
            <a:r>
              <a:rPr lang="en-US" altLang="ko-KR" sz="1600" dirty="0"/>
              <a:t>32</a:t>
            </a:r>
            <a:r>
              <a:rPr lang="ko-KR" altLang="en-US" sz="1600" dirty="0" err="1"/>
              <a:t>비트용</a:t>
            </a:r>
            <a:r>
              <a:rPr lang="ko-KR" altLang="en-US" sz="1600" dirty="0"/>
              <a:t> 윈도우 </a:t>
            </a:r>
            <a:r>
              <a:rPr lang="en-US" altLang="ko-KR" sz="1600" dirty="0"/>
              <a:t>10 </a:t>
            </a:r>
            <a:r>
              <a:rPr lang="ko-KR" altLang="en-US" sz="1600" dirty="0"/>
              <a:t>엔터프라이즈 한글 </a:t>
            </a:r>
            <a:r>
              <a:rPr lang="ko-KR" altLang="en-US" sz="1600" dirty="0" err="1" smtClean="0"/>
              <a:t>평가판</a:t>
            </a:r>
            <a:r>
              <a:rPr lang="ko-KR" altLang="en-US" sz="1600" dirty="0" smtClean="0"/>
              <a:t> 다운로드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2-2 </a:t>
            </a:r>
            <a:r>
              <a:rPr lang="ko-KR" altLang="en-US" sz="1600" dirty="0"/>
              <a:t>다운로드가 완료되면 터미널을 열고 </a:t>
            </a:r>
            <a:r>
              <a:rPr lang="en-US" altLang="ko-KR" sz="1600" b="1" dirty="0">
                <a:solidFill>
                  <a:srgbClr val="FF0000"/>
                </a:solidFill>
              </a:rPr>
              <a:t>ls -l /root/</a:t>
            </a:r>
            <a:r>
              <a:rPr lang="ko-KR" altLang="en-US" sz="1600" b="1" dirty="0">
                <a:solidFill>
                  <a:srgbClr val="FF0000"/>
                </a:solidFill>
              </a:rPr>
              <a:t>다운로드</a:t>
            </a:r>
            <a:r>
              <a:rPr lang="en-US" altLang="ko-KR" sz="1600" b="1" dirty="0">
                <a:solidFill>
                  <a:srgbClr val="FF0000"/>
                </a:solidFill>
              </a:rPr>
              <a:t>/ </a:t>
            </a:r>
            <a:r>
              <a:rPr lang="ko-KR" altLang="en-US" sz="1600" dirty="0" smtClean="0"/>
              <a:t>명령 입력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후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  <a:r>
              <a:rPr lang="ko-KR" altLang="en-US" sz="1600" dirty="0" smtClean="0"/>
              <a:t>다운로드한 파일 확인</a:t>
            </a: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47"/>
          <a:stretch/>
        </p:blipFill>
        <p:spPr>
          <a:xfrm>
            <a:off x="887536" y="2258870"/>
            <a:ext cx="7315924" cy="34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7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8-2] </a:t>
            </a:r>
            <a:r>
              <a:rPr lang="ko-KR" altLang="en-US" dirty="0"/>
              <a:t>우분투 안에 윈도우 설치하기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282~290p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3. </a:t>
            </a:r>
            <a:r>
              <a:rPr lang="ko-KR" altLang="en-US" sz="1600" dirty="0" err="1" smtClean="0"/>
              <a:t>가상머신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생성하기</a:t>
            </a: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r>
              <a:rPr lang="en-US" altLang="ko-KR" sz="1600" dirty="0" smtClean="0"/>
              <a:t>   3-1 </a:t>
            </a:r>
            <a:r>
              <a:rPr lang="en-US" altLang="ko-KR" sz="1600" b="1" dirty="0">
                <a:solidFill>
                  <a:srgbClr val="FF0000"/>
                </a:solidFill>
              </a:rPr>
              <a:t>apt-get -y install </a:t>
            </a:r>
            <a:r>
              <a:rPr lang="en-US" altLang="ko-KR" sz="1600" b="1" dirty="0" err="1">
                <a:solidFill>
                  <a:srgbClr val="FF0000"/>
                </a:solidFill>
              </a:rPr>
              <a:t>virtualbox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</a:t>
            </a:r>
            <a:r>
              <a:rPr lang="ko-KR" altLang="en-US" sz="1600" dirty="0" err="1" smtClean="0"/>
              <a:t>버추얼박스</a:t>
            </a:r>
            <a:r>
              <a:rPr lang="ko-KR" altLang="en-US" sz="1600" dirty="0" smtClean="0"/>
              <a:t> 설치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  <a:r>
              <a:rPr lang="ko-KR" altLang="en-US" sz="1600" dirty="0" smtClean="0"/>
              <a:t>설치가 </a:t>
            </a:r>
            <a:r>
              <a:rPr lang="ko-KR" altLang="en-US" sz="1600" dirty="0"/>
              <a:t>완료되면 </a:t>
            </a:r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ko-KR" altLang="en-US" sz="1600" dirty="0"/>
              <a:t>모두</a:t>
            </a:r>
            <a:r>
              <a:rPr lang="en-US" altLang="ko-KR" sz="1600" dirty="0"/>
              <a:t>]-[</a:t>
            </a:r>
            <a:r>
              <a:rPr lang="en-US" altLang="ko-KR" sz="1600" dirty="0" err="1"/>
              <a:t>VirtualBox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 또는 </a:t>
            </a:r>
            <a:r>
              <a:rPr lang="en-US" altLang="ko-KR" sz="1600" dirty="0" err="1"/>
              <a:t>virtualbox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명령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smtClean="0"/>
              <a:t>    </a:t>
            </a:r>
            <a:r>
              <a:rPr lang="en-US" altLang="ko-KR" sz="1600" dirty="0"/>
              <a:t>[Oracle VM </a:t>
            </a:r>
            <a:r>
              <a:rPr lang="en-US" altLang="ko-KR" sz="1600" dirty="0" err="1"/>
              <a:t>VirtualBox</a:t>
            </a:r>
            <a:r>
              <a:rPr lang="en-US" altLang="ko-KR" sz="1600" dirty="0"/>
              <a:t> </a:t>
            </a:r>
            <a:r>
              <a:rPr lang="ko-KR" altLang="en-US" sz="1600" dirty="0"/>
              <a:t>관리자</a:t>
            </a:r>
            <a:r>
              <a:rPr lang="en-US" altLang="ko-KR" sz="1600" dirty="0"/>
              <a:t>]</a:t>
            </a:r>
            <a:r>
              <a:rPr lang="ko-KR" altLang="en-US" sz="1600" dirty="0"/>
              <a:t>가 실행되면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새로 만들기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 smtClean="0"/>
              <a:t>3-2 </a:t>
            </a:r>
            <a:r>
              <a:rPr lang="ko-KR" altLang="en-US" sz="1600" dirty="0" smtClean="0"/>
              <a:t>이름에 </a:t>
            </a:r>
            <a:r>
              <a:rPr lang="ko-KR" altLang="en-US" sz="1600" dirty="0"/>
              <a:t>‘</a:t>
            </a:r>
            <a:r>
              <a:rPr lang="en-US" altLang="ko-KR" sz="1600" dirty="0"/>
              <a:t>Windows 10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입력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버전은 </a:t>
            </a:r>
            <a:r>
              <a:rPr lang="ko-KR" altLang="en-US" sz="1600" dirty="0"/>
              <a:t>‘</a:t>
            </a:r>
            <a:r>
              <a:rPr lang="en-US" altLang="ko-KR" sz="1600" dirty="0"/>
              <a:t>Windows 10 (</a:t>
            </a:r>
            <a:r>
              <a:rPr lang="en-US" altLang="ko-KR" sz="1600" dirty="0" smtClean="0"/>
              <a:t>32-bit)’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다음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94"/>
          <a:stretch/>
        </p:blipFill>
        <p:spPr>
          <a:xfrm>
            <a:off x="862739" y="2213865"/>
            <a:ext cx="7020780" cy="15301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7"/>
          <a:stretch/>
        </p:blipFill>
        <p:spPr>
          <a:xfrm>
            <a:off x="875979" y="4295383"/>
            <a:ext cx="5495421" cy="239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9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2"/>
          <p:cNvGrpSpPr>
            <a:grpSpLocks/>
          </p:cNvGrpSpPr>
          <p:nvPr/>
        </p:nvGrpSpPr>
        <p:grpSpPr bwMode="auto">
          <a:xfrm>
            <a:off x="1333500" y="1023938"/>
            <a:ext cx="1098550" cy="207962"/>
            <a:chOff x="1501" y="3358"/>
            <a:chExt cx="2629" cy="491"/>
          </a:xfrm>
          <a:solidFill>
            <a:schemeClr val="accent6"/>
          </a:solidFill>
        </p:grpSpPr>
        <p:sp>
          <p:nvSpPr>
            <p:cNvPr id="6" name="Freeform 153"/>
            <p:cNvSpPr>
              <a:spLocks noEditPoints="1"/>
            </p:cNvSpPr>
            <p:nvPr/>
          </p:nvSpPr>
          <p:spPr bwMode="auto">
            <a:xfrm>
              <a:off x="3774" y="3467"/>
              <a:ext cx="356" cy="382"/>
            </a:xfrm>
            <a:custGeom>
              <a:avLst/>
              <a:gdLst>
                <a:gd name="T0" fmla="*/ 134450 w 151"/>
                <a:gd name="T1" fmla="*/ 99367 h 162"/>
                <a:gd name="T2" fmla="*/ 98400 w 151"/>
                <a:gd name="T3" fmla="*/ 82297 h 162"/>
                <a:gd name="T4" fmla="*/ 64016 w 151"/>
                <a:gd name="T5" fmla="*/ 74575 h 162"/>
                <a:gd name="T6" fmla="*/ 39325 w 151"/>
                <a:gd name="T7" fmla="*/ 63287 h 162"/>
                <a:gd name="T8" fmla="*/ 34383 w 151"/>
                <a:gd name="T9" fmla="*/ 49865 h 162"/>
                <a:gd name="T10" fmla="*/ 42916 w 151"/>
                <a:gd name="T11" fmla="*/ 31626 h 162"/>
                <a:gd name="T12" fmla="*/ 69703 w 151"/>
                <a:gd name="T13" fmla="*/ 23903 h 162"/>
                <a:gd name="T14" fmla="*/ 99267 w 151"/>
                <a:gd name="T15" fmla="*/ 31626 h 162"/>
                <a:gd name="T16" fmla="*/ 110577 w 151"/>
                <a:gd name="T17" fmla="*/ 54319 h 162"/>
                <a:gd name="T18" fmla="*/ 138380 w 151"/>
                <a:gd name="T19" fmla="*/ 54319 h 162"/>
                <a:gd name="T20" fmla="*/ 120182 w 151"/>
                <a:gd name="T21" fmla="*/ 15457 h 162"/>
                <a:gd name="T22" fmla="*/ 71615 w 151"/>
                <a:gd name="T23" fmla="*/ 0 h 162"/>
                <a:gd name="T24" fmla="*/ 36430 w 151"/>
                <a:gd name="T25" fmla="*/ 6855 h 162"/>
                <a:gd name="T26" fmla="*/ 13408 w 151"/>
                <a:gd name="T27" fmla="*/ 26839 h 162"/>
                <a:gd name="T28" fmla="*/ 5687 w 151"/>
                <a:gd name="T29" fmla="*/ 53428 h 162"/>
                <a:gd name="T30" fmla="*/ 16958 w 151"/>
                <a:gd name="T31" fmla="*/ 83047 h 162"/>
                <a:gd name="T32" fmla="*/ 56295 w 151"/>
                <a:gd name="T33" fmla="*/ 101402 h 162"/>
                <a:gd name="T34" fmla="*/ 82953 w 151"/>
                <a:gd name="T35" fmla="*/ 107748 h 162"/>
                <a:gd name="T36" fmla="*/ 107665 w 151"/>
                <a:gd name="T37" fmla="*/ 118472 h 162"/>
                <a:gd name="T38" fmla="*/ 116631 w 151"/>
                <a:gd name="T39" fmla="*/ 133775 h 162"/>
                <a:gd name="T40" fmla="*/ 106121 w 151"/>
                <a:gd name="T41" fmla="*/ 152786 h 162"/>
                <a:gd name="T42" fmla="*/ 104091 w 151"/>
                <a:gd name="T43" fmla="*/ 154920 h 162"/>
                <a:gd name="T44" fmla="*/ 137242 w 151"/>
                <a:gd name="T45" fmla="*/ 154920 h 162"/>
                <a:gd name="T46" fmla="*/ 144072 w 151"/>
                <a:gd name="T47" fmla="*/ 127220 h 162"/>
                <a:gd name="T48" fmla="*/ 134450 w 151"/>
                <a:gd name="T49" fmla="*/ 99367 h 162"/>
                <a:gd name="T50" fmla="*/ 33638 w 151"/>
                <a:gd name="T51" fmla="*/ 144200 h 162"/>
                <a:gd name="T52" fmla="*/ 28697 w 151"/>
                <a:gd name="T53" fmla="*/ 125305 h 162"/>
                <a:gd name="T54" fmla="*/ 0 w 151"/>
                <a:gd name="T55" fmla="*/ 125305 h 162"/>
                <a:gd name="T56" fmla="*/ 7721 w 151"/>
                <a:gd name="T57" fmla="*/ 154059 h 162"/>
                <a:gd name="T58" fmla="*/ 7721 w 151"/>
                <a:gd name="T59" fmla="*/ 154920 h 162"/>
                <a:gd name="T60" fmla="*/ 43783 w 151"/>
                <a:gd name="T61" fmla="*/ 154920 h 162"/>
                <a:gd name="T62" fmla="*/ 33638 w 151"/>
                <a:gd name="T63" fmla="*/ 144200 h 16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1"/>
                <a:gd name="T97" fmla="*/ 0 h 162"/>
                <a:gd name="T98" fmla="*/ 151 w 151"/>
                <a:gd name="T99" fmla="*/ 162 h 16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1" h="162">
                  <a:moveTo>
                    <a:pt x="141" y="104"/>
                  </a:moveTo>
                  <a:cubicBezTo>
                    <a:pt x="134" y="97"/>
                    <a:pt x="121" y="91"/>
                    <a:pt x="103" y="86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55" y="75"/>
                    <a:pt x="46" y="71"/>
                    <a:pt x="41" y="66"/>
                  </a:cubicBezTo>
                  <a:cubicBezTo>
                    <a:pt x="38" y="62"/>
                    <a:pt x="36" y="58"/>
                    <a:pt x="36" y="52"/>
                  </a:cubicBezTo>
                  <a:cubicBezTo>
                    <a:pt x="36" y="44"/>
                    <a:pt x="39" y="38"/>
                    <a:pt x="45" y="33"/>
                  </a:cubicBezTo>
                  <a:cubicBezTo>
                    <a:pt x="51" y="28"/>
                    <a:pt x="61" y="25"/>
                    <a:pt x="73" y="25"/>
                  </a:cubicBezTo>
                  <a:cubicBezTo>
                    <a:pt x="87" y="25"/>
                    <a:pt x="97" y="28"/>
                    <a:pt x="104" y="33"/>
                  </a:cubicBezTo>
                  <a:cubicBezTo>
                    <a:pt x="111" y="39"/>
                    <a:pt x="115" y="47"/>
                    <a:pt x="116" y="57"/>
                  </a:cubicBezTo>
                  <a:cubicBezTo>
                    <a:pt x="145" y="57"/>
                    <a:pt x="145" y="57"/>
                    <a:pt x="145" y="57"/>
                  </a:cubicBezTo>
                  <a:cubicBezTo>
                    <a:pt x="145" y="40"/>
                    <a:pt x="138" y="27"/>
                    <a:pt x="126" y="16"/>
                  </a:cubicBezTo>
                  <a:cubicBezTo>
                    <a:pt x="114" y="5"/>
                    <a:pt x="97" y="0"/>
                    <a:pt x="75" y="0"/>
                  </a:cubicBezTo>
                  <a:cubicBezTo>
                    <a:pt x="61" y="0"/>
                    <a:pt x="49" y="2"/>
                    <a:pt x="38" y="7"/>
                  </a:cubicBezTo>
                  <a:cubicBezTo>
                    <a:pt x="28" y="12"/>
                    <a:pt x="20" y="19"/>
                    <a:pt x="14" y="28"/>
                  </a:cubicBezTo>
                  <a:cubicBezTo>
                    <a:pt x="9" y="37"/>
                    <a:pt x="6" y="47"/>
                    <a:pt x="6" y="56"/>
                  </a:cubicBezTo>
                  <a:cubicBezTo>
                    <a:pt x="6" y="69"/>
                    <a:pt x="10" y="79"/>
                    <a:pt x="18" y="87"/>
                  </a:cubicBezTo>
                  <a:cubicBezTo>
                    <a:pt x="25" y="95"/>
                    <a:pt x="39" y="102"/>
                    <a:pt x="59" y="106"/>
                  </a:cubicBezTo>
                  <a:cubicBezTo>
                    <a:pt x="87" y="113"/>
                    <a:pt x="87" y="113"/>
                    <a:pt x="87" y="113"/>
                  </a:cubicBezTo>
                  <a:cubicBezTo>
                    <a:pt x="99" y="116"/>
                    <a:pt x="108" y="120"/>
                    <a:pt x="113" y="124"/>
                  </a:cubicBezTo>
                  <a:cubicBezTo>
                    <a:pt x="119" y="128"/>
                    <a:pt x="122" y="133"/>
                    <a:pt x="122" y="140"/>
                  </a:cubicBezTo>
                  <a:cubicBezTo>
                    <a:pt x="122" y="148"/>
                    <a:pt x="118" y="154"/>
                    <a:pt x="111" y="160"/>
                  </a:cubicBezTo>
                  <a:cubicBezTo>
                    <a:pt x="110" y="161"/>
                    <a:pt x="110" y="161"/>
                    <a:pt x="109" y="162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9" y="153"/>
                    <a:pt x="151" y="143"/>
                    <a:pt x="151" y="133"/>
                  </a:cubicBezTo>
                  <a:cubicBezTo>
                    <a:pt x="151" y="122"/>
                    <a:pt x="148" y="112"/>
                    <a:pt x="141" y="104"/>
                  </a:cubicBezTo>
                  <a:close/>
                  <a:moveTo>
                    <a:pt x="35" y="151"/>
                  </a:moveTo>
                  <a:cubicBezTo>
                    <a:pt x="32" y="145"/>
                    <a:pt x="30" y="139"/>
                    <a:pt x="30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" y="143"/>
                    <a:pt x="4" y="153"/>
                    <a:pt x="8" y="161"/>
                  </a:cubicBezTo>
                  <a:cubicBezTo>
                    <a:pt x="8" y="161"/>
                    <a:pt x="8" y="161"/>
                    <a:pt x="8" y="162"/>
                  </a:cubicBezTo>
                  <a:cubicBezTo>
                    <a:pt x="46" y="162"/>
                    <a:pt x="46" y="162"/>
                    <a:pt x="46" y="162"/>
                  </a:cubicBezTo>
                  <a:cubicBezTo>
                    <a:pt x="41" y="159"/>
                    <a:pt x="38" y="155"/>
                    <a:pt x="35" y="151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Freeform 154"/>
            <p:cNvSpPr>
              <a:spLocks/>
            </p:cNvSpPr>
            <p:nvPr/>
          </p:nvSpPr>
          <p:spPr bwMode="auto">
            <a:xfrm>
              <a:off x="1501" y="3467"/>
              <a:ext cx="402" cy="382"/>
            </a:xfrm>
            <a:custGeom>
              <a:avLst/>
              <a:gdLst>
                <a:gd name="T0" fmla="*/ 16636 w 170"/>
                <a:gd name="T1" fmla="*/ 154920 h 162"/>
                <a:gd name="T2" fmla="*/ 60851 w 170"/>
                <a:gd name="T3" fmla="*/ 154920 h 162"/>
                <a:gd name="T4" fmla="*/ 45093 w 170"/>
                <a:gd name="T5" fmla="*/ 142309 h 162"/>
                <a:gd name="T6" fmla="*/ 30240 w 170"/>
                <a:gd name="T7" fmla="*/ 92812 h 162"/>
                <a:gd name="T8" fmla="*/ 45093 w 170"/>
                <a:gd name="T9" fmla="*/ 43003 h 162"/>
                <a:gd name="T10" fmla="*/ 83056 w 170"/>
                <a:gd name="T11" fmla="*/ 25934 h 162"/>
                <a:gd name="T12" fmla="*/ 120293 w 170"/>
                <a:gd name="T13" fmla="*/ 43003 h 162"/>
                <a:gd name="T14" fmla="*/ 134798 w 170"/>
                <a:gd name="T15" fmla="*/ 92812 h 162"/>
                <a:gd name="T16" fmla="*/ 120293 w 170"/>
                <a:gd name="T17" fmla="*/ 142309 h 162"/>
                <a:gd name="T18" fmla="*/ 104567 w 170"/>
                <a:gd name="T19" fmla="*/ 154920 h 162"/>
                <a:gd name="T20" fmla="*/ 148468 w 170"/>
                <a:gd name="T21" fmla="*/ 154920 h 162"/>
                <a:gd name="T22" fmla="*/ 150561 w 170"/>
                <a:gd name="T23" fmla="*/ 152786 h 162"/>
                <a:gd name="T24" fmla="*/ 161190 w 170"/>
                <a:gd name="T25" fmla="*/ 128949 h 162"/>
                <a:gd name="T26" fmla="*/ 166296 w 170"/>
                <a:gd name="T27" fmla="*/ 92812 h 162"/>
                <a:gd name="T28" fmla="*/ 156309 w 170"/>
                <a:gd name="T29" fmla="*/ 43805 h 162"/>
                <a:gd name="T30" fmla="*/ 126956 w 170"/>
                <a:gd name="T31" fmla="*/ 11382 h 162"/>
                <a:gd name="T32" fmla="*/ 83056 w 170"/>
                <a:gd name="T33" fmla="*/ 0 h 162"/>
                <a:gd name="T34" fmla="*/ 21512 w 170"/>
                <a:gd name="T35" fmla="*/ 25934 h 162"/>
                <a:gd name="T36" fmla="*/ 0 w 170"/>
                <a:gd name="T37" fmla="*/ 92812 h 162"/>
                <a:gd name="T38" fmla="*/ 9970 w 170"/>
                <a:gd name="T39" fmla="*/ 143545 h 162"/>
                <a:gd name="T40" fmla="*/ 16636 w 170"/>
                <a:gd name="T41" fmla="*/ 154920 h 16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70"/>
                <a:gd name="T64" fmla="*/ 0 h 162"/>
                <a:gd name="T65" fmla="*/ 170 w 170"/>
                <a:gd name="T66" fmla="*/ 162 h 16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70" h="162">
                  <a:moveTo>
                    <a:pt x="17" y="162"/>
                  </a:moveTo>
                  <a:cubicBezTo>
                    <a:pt x="62" y="162"/>
                    <a:pt x="62" y="162"/>
                    <a:pt x="62" y="162"/>
                  </a:cubicBezTo>
                  <a:cubicBezTo>
                    <a:pt x="56" y="159"/>
                    <a:pt x="51" y="155"/>
                    <a:pt x="46" y="149"/>
                  </a:cubicBezTo>
                  <a:cubicBezTo>
                    <a:pt x="36" y="138"/>
                    <a:pt x="31" y="120"/>
                    <a:pt x="31" y="97"/>
                  </a:cubicBezTo>
                  <a:cubicBezTo>
                    <a:pt x="31" y="74"/>
                    <a:pt x="36" y="57"/>
                    <a:pt x="46" y="45"/>
                  </a:cubicBezTo>
                  <a:cubicBezTo>
                    <a:pt x="56" y="33"/>
                    <a:pt x="69" y="27"/>
                    <a:pt x="85" y="27"/>
                  </a:cubicBezTo>
                  <a:cubicBezTo>
                    <a:pt x="100" y="27"/>
                    <a:pt x="113" y="33"/>
                    <a:pt x="123" y="45"/>
                  </a:cubicBezTo>
                  <a:cubicBezTo>
                    <a:pt x="133" y="57"/>
                    <a:pt x="138" y="74"/>
                    <a:pt x="138" y="97"/>
                  </a:cubicBezTo>
                  <a:cubicBezTo>
                    <a:pt x="138" y="120"/>
                    <a:pt x="133" y="138"/>
                    <a:pt x="123" y="149"/>
                  </a:cubicBezTo>
                  <a:cubicBezTo>
                    <a:pt x="118" y="155"/>
                    <a:pt x="113" y="159"/>
                    <a:pt x="107" y="162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0"/>
                    <a:pt x="154" y="160"/>
                  </a:cubicBezTo>
                  <a:cubicBezTo>
                    <a:pt x="158" y="153"/>
                    <a:pt x="162" y="144"/>
                    <a:pt x="165" y="135"/>
                  </a:cubicBezTo>
                  <a:cubicBezTo>
                    <a:pt x="168" y="123"/>
                    <a:pt x="170" y="110"/>
                    <a:pt x="170" y="97"/>
                  </a:cubicBezTo>
                  <a:cubicBezTo>
                    <a:pt x="170" y="78"/>
                    <a:pt x="166" y="61"/>
                    <a:pt x="160" y="46"/>
                  </a:cubicBezTo>
                  <a:cubicBezTo>
                    <a:pt x="153" y="31"/>
                    <a:pt x="143" y="20"/>
                    <a:pt x="130" y="12"/>
                  </a:cubicBezTo>
                  <a:cubicBezTo>
                    <a:pt x="117" y="4"/>
                    <a:pt x="102" y="0"/>
                    <a:pt x="85" y="0"/>
                  </a:cubicBezTo>
                  <a:cubicBezTo>
                    <a:pt x="58" y="0"/>
                    <a:pt x="37" y="9"/>
                    <a:pt x="22" y="27"/>
                  </a:cubicBezTo>
                  <a:cubicBezTo>
                    <a:pt x="7" y="44"/>
                    <a:pt x="0" y="68"/>
                    <a:pt x="0" y="97"/>
                  </a:cubicBezTo>
                  <a:cubicBezTo>
                    <a:pt x="0" y="117"/>
                    <a:pt x="3" y="135"/>
                    <a:pt x="10" y="150"/>
                  </a:cubicBezTo>
                  <a:cubicBezTo>
                    <a:pt x="12" y="154"/>
                    <a:pt x="15" y="158"/>
                    <a:pt x="17" y="162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" name="Freeform 155"/>
            <p:cNvSpPr>
              <a:spLocks/>
            </p:cNvSpPr>
            <p:nvPr/>
          </p:nvSpPr>
          <p:spPr bwMode="auto">
            <a:xfrm>
              <a:off x="1986" y="3467"/>
              <a:ext cx="351" cy="382"/>
            </a:xfrm>
            <a:custGeom>
              <a:avLst/>
              <a:gdLst>
                <a:gd name="T0" fmla="*/ 29373 w 149"/>
                <a:gd name="T1" fmla="*/ 154920 h 162"/>
                <a:gd name="T2" fmla="*/ 29373 w 149"/>
                <a:gd name="T3" fmla="*/ 84217 h 162"/>
                <a:gd name="T4" fmla="*/ 31416 w 149"/>
                <a:gd name="T5" fmla="*/ 64155 h 162"/>
                <a:gd name="T6" fmla="*/ 39816 w 149"/>
                <a:gd name="T7" fmla="*/ 45050 h 162"/>
                <a:gd name="T8" fmla="*/ 55215 w 149"/>
                <a:gd name="T9" fmla="*/ 31626 h 162"/>
                <a:gd name="T10" fmla="*/ 76893 w 149"/>
                <a:gd name="T11" fmla="*/ 25934 h 162"/>
                <a:gd name="T12" fmla="*/ 96541 w 149"/>
                <a:gd name="T13" fmla="*/ 31626 h 162"/>
                <a:gd name="T14" fmla="*/ 108374 w 149"/>
                <a:gd name="T15" fmla="*/ 43805 h 162"/>
                <a:gd name="T16" fmla="*/ 111941 w 149"/>
                <a:gd name="T17" fmla="*/ 69776 h 162"/>
                <a:gd name="T18" fmla="*/ 111941 w 149"/>
                <a:gd name="T19" fmla="*/ 154920 h 162"/>
                <a:gd name="T20" fmla="*/ 141314 w 149"/>
                <a:gd name="T21" fmla="*/ 154920 h 162"/>
                <a:gd name="T22" fmla="*/ 141314 w 149"/>
                <a:gd name="T23" fmla="*/ 67734 h 162"/>
                <a:gd name="T24" fmla="*/ 139288 w 149"/>
                <a:gd name="T25" fmla="*/ 39360 h 162"/>
                <a:gd name="T26" fmla="*/ 130881 w 149"/>
                <a:gd name="T27" fmla="*/ 21147 h 162"/>
                <a:gd name="T28" fmla="*/ 112801 w 149"/>
                <a:gd name="T29" fmla="*/ 5688 h 162"/>
                <a:gd name="T30" fmla="*/ 84593 w 149"/>
                <a:gd name="T31" fmla="*/ 0 h 162"/>
                <a:gd name="T32" fmla="*/ 59623 w 149"/>
                <a:gd name="T33" fmla="*/ 3648 h 162"/>
                <a:gd name="T34" fmla="*/ 39816 w 149"/>
                <a:gd name="T35" fmla="*/ 16164 h 162"/>
                <a:gd name="T36" fmla="*/ 27347 w 149"/>
                <a:gd name="T37" fmla="*/ 29591 h 162"/>
                <a:gd name="T38" fmla="*/ 27347 w 149"/>
                <a:gd name="T39" fmla="*/ 5688 h 162"/>
                <a:gd name="T40" fmla="*/ 0 w 149"/>
                <a:gd name="T41" fmla="*/ 5688 h 162"/>
                <a:gd name="T42" fmla="*/ 0 w 149"/>
                <a:gd name="T43" fmla="*/ 154920 h 162"/>
                <a:gd name="T44" fmla="*/ 29373 w 149"/>
                <a:gd name="T45" fmla="*/ 154920 h 1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49"/>
                <a:gd name="T70" fmla="*/ 0 h 162"/>
                <a:gd name="T71" fmla="*/ 149 w 149"/>
                <a:gd name="T72" fmla="*/ 162 h 16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49" h="162">
                  <a:moveTo>
                    <a:pt x="31" y="162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79"/>
                    <a:pt x="32" y="72"/>
                    <a:pt x="33" y="67"/>
                  </a:cubicBezTo>
                  <a:cubicBezTo>
                    <a:pt x="35" y="60"/>
                    <a:pt x="37" y="53"/>
                    <a:pt x="42" y="47"/>
                  </a:cubicBezTo>
                  <a:cubicBezTo>
                    <a:pt x="46" y="41"/>
                    <a:pt x="51" y="36"/>
                    <a:pt x="58" y="33"/>
                  </a:cubicBezTo>
                  <a:cubicBezTo>
                    <a:pt x="65" y="29"/>
                    <a:pt x="73" y="27"/>
                    <a:pt x="81" y="27"/>
                  </a:cubicBezTo>
                  <a:cubicBezTo>
                    <a:pt x="89" y="27"/>
                    <a:pt x="96" y="29"/>
                    <a:pt x="102" y="33"/>
                  </a:cubicBezTo>
                  <a:cubicBezTo>
                    <a:pt x="108" y="36"/>
                    <a:pt x="112" y="41"/>
                    <a:pt x="114" y="46"/>
                  </a:cubicBezTo>
                  <a:cubicBezTo>
                    <a:pt x="117" y="52"/>
                    <a:pt x="118" y="61"/>
                    <a:pt x="118" y="73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58"/>
                    <a:pt x="148" y="48"/>
                    <a:pt x="147" y="41"/>
                  </a:cubicBezTo>
                  <a:cubicBezTo>
                    <a:pt x="145" y="34"/>
                    <a:pt x="142" y="28"/>
                    <a:pt x="138" y="22"/>
                  </a:cubicBezTo>
                  <a:cubicBezTo>
                    <a:pt x="133" y="16"/>
                    <a:pt x="127" y="11"/>
                    <a:pt x="119" y="6"/>
                  </a:cubicBezTo>
                  <a:cubicBezTo>
                    <a:pt x="110" y="2"/>
                    <a:pt x="100" y="0"/>
                    <a:pt x="89" y="0"/>
                  </a:cubicBezTo>
                  <a:cubicBezTo>
                    <a:pt x="80" y="0"/>
                    <a:pt x="71" y="1"/>
                    <a:pt x="63" y="4"/>
                  </a:cubicBezTo>
                  <a:cubicBezTo>
                    <a:pt x="55" y="7"/>
                    <a:pt x="48" y="12"/>
                    <a:pt x="42" y="17"/>
                  </a:cubicBezTo>
                  <a:cubicBezTo>
                    <a:pt x="38" y="20"/>
                    <a:pt x="34" y="25"/>
                    <a:pt x="29" y="3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62"/>
                    <a:pt x="0" y="162"/>
                    <a:pt x="0" y="162"/>
                  </a:cubicBezTo>
                  <a:lnTo>
                    <a:pt x="31" y="162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9" name="Freeform 156"/>
            <p:cNvSpPr>
              <a:spLocks noEditPoints="1"/>
            </p:cNvSpPr>
            <p:nvPr/>
          </p:nvSpPr>
          <p:spPr bwMode="auto">
            <a:xfrm>
              <a:off x="2628" y="3467"/>
              <a:ext cx="397" cy="382"/>
            </a:xfrm>
            <a:custGeom>
              <a:avLst/>
              <a:gdLst>
                <a:gd name="T0" fmla="*/ 112668 w 168"/>
                <a:gd name="T1" fmla="*/ 151279 h 162"/>
                <a:gd name="T2" fmla="*/ 106928 w 168"/>
                <a:gd name="T3" fmla="*/ 154920 h 162"/>
                <a:gd name="T4" fmla="*/ 147691 w 168"/>
                <a:gd name="T5" fmla="*/ 154920 h 162"/>
                <a:gd name="T6" fmla="*/ 148837 w 168"/>
                <a:gd name="T7" fmla="*/ 154059 h 162"/>
                <a:gd name="T8" fmla="*/ 160568 w 168"/>
                <a:gd name="T9" fmla="*/ 124440 h 162"/>
                <a:gd name="T10" fmla="*/ 131312 w 168"/>
                <a:gd name="T11" fmla="*/ 124440 h 162"/>
                <a:gd name="T12" fmla="*/ 112668 w 168"/>
                <a:gd name="T13" fmla="*/ 151279 h 162"/>
                <a:gd name="T14" fmla="*/ 160568 w 168"/>
                <a:gd name="T15" fmla="*/ 63287 h 162"/>
                <a:gd name="T16" fmla="*/ 146937 w 168"/>
                <a:gd name="T17" fmla="*/ 29591 h 162"/>
                <a:gd name="T18" fmla="*/ 119809 w 168"/>
                <a:gd name="T19" fmla="*/ 7734 h 162"/>
                <a:gd name="T20" fmla="*/ 83569 w 168"/>
                <a:gd name="T21" fmla="*/ 0 h 162"/>
                <a:gd name="T22" fmla="*/ 24163 w 168"/>
                <a:gd name="T23" fmla="*/ 24792 h 162"/>
                <a:gd name="T24" fmla="*/ 0 w 168"/>
                <a:gd name="T25" fmla="*/ 93680 h 162"/>
                <a:gd name="T26" fmla="*/ 9951 w 168"/>
                <a:gd name="T27" fmla="*/ 141510 h 162"/>
                <a:gd name="T28" fmla="*/ 17775 w 168"/>
                <a:gd name="T29" fmla="*/ 154920 h 162"/>
                <a:gd name="T30" fmla="*/ 60439 w 168"/>
                <a:gd name="T31" fmla="*/ 154920 h 162"/>
                <a:gd name="T32" fmla="*/ 56440 w 168"/>
                <a:gd name="T33" fmla="*/ 151918 h 162"/>
                <a:gd name="T34" fmla="*/ 38984 w 168"/>
                <a:gd name="T35" fmla="*/ 132908 h 162"/>
                <a:gd name="T36" fmla="*/ 32925 w 168"/>
                <a:gd name="T37" fmla="*/ 103293 h 162"/>
                <a:gd name="T38" fmla="*/ 163366 w 168"/>
                <a:gd name="T39" fmla="*/ 103293 h 162"/>
                <a:gd name="T40" fmla="*/ 160568 w 168"/>
                <a:gd name="T41" fmla="*/ 63287 h 162"/>
                <a:gd name="T42" fmla="*/ 32925 w 168"/>
                <a:gd name="T43" fmla="*/ 79390 h 162"/>
                <a:gd name="T44" fmla="*/ 49800 w 168"/>
                <a:gd name="T45" fmla="*/ 40039 h 162"/>
                <a:gd name="T46" fmla="*/ 83569 w 168"/>
                <a:gd name="T47" fmla="*/ 25934 h 162"/>
                <a:gd name="T48" fmla="*/ 117682 w 168"/>
                <a:gd name="T49" fmla="*/ 39360 h 162"/>
                <a:gd name="T50" fmla="*/ 132184 w 168"/>
                <a:gd name="T51" fmla="*/ 79390 h 162"/>
                <a:gd name="T52" fmla="*/ 32925 w 168"/>
                <a:gd name="T53" fmla="*/ 79390 h 1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68"/>
                <a:gd name="T82" fmla="*/ 0 h 162"/>
                <a:gd name="T83" fmla="*/ 168 w 168"/>
                <a:gd name="T84" fmla="*/ 162 h 16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68" h="162">
                  <a:moveTo>
                    <a:pt x="116" y="158"/>
                  </a:moveTo>
                  <a:cubicBezTo>
                    <a:pt x="114" y="160"/>
                    <a:pt x="112" y="161"/>
                    <a:pt x="110" y="162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2" y="161"/>
                    <a:pt x="153" y="161"/>
                    <a:pt x="153" y="161"/>
                  </a:cubicBezTo>
                  <a:cubicBezTo>
                    <a:pt x="158" y="153"/>
                    <a:pt x="162" y="143"/>
                    <a:pt x="16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0" y="143"/>
                    <a:pt x="123" y="153"/>
                    <a:pt x="116" y="158"/>
                  </a:cubicBezTo>
                  <a:close/>
                  <a:moveTo>
                    <a:pt x="165" y="66"/>
                  </a:moveTo>
                  <a:cubicBezTo>
                    <a:pt x="163" y="52"/>
                    <a:pt x="158" y="41"/>
                    <a:pt x="151" y="31"/>
                  </a:cubicBezTo>
                  <a:cubicBezTo>
                    <a:pt x="144" y="21"/>
                    <a:pt x="135" y="13"/>
                    <a:pt x="123" y="8"/>
                  </a:cubicBezTo>
                  <a:cubicBezTo>
                    <a:pt x="112" y="3"/>
                    <a:pt x="99" y="0"/>
                    <a:pt x="86" y="0"/>
                  </a:cubicBezTo>
                  <a:cubicBezTo>
                    <a:pt x="62" y="0"/>
                    <a:pt x="41" y="9"/>
                    <a:pt x="25" y="26"/>
                  </a:cubicBezTo>
                  <a:cubicBezTo>
                    <a:pt x="8" y="44"/>
                    <a:pt x="0" y="68"/>
                    <a:pt x="0" y="98"/>
                  </a:cubicBezTo>
                  <a:cubicBezTo>
                    <a:pt x="0" y="117"/>
                    <a:pt x="3" y="133"/>
                    <a:pt x="10" y="148"/>
                  </a:cubicBezTo>
                  <a:cubicBezTo>
                    <a:pt x="12" y="153"/>
                    <a:pt x="15" y="157"/>
                    <a:pt x="18" y="162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1"/>
                    <a:pt x="59" y="160"/>
                    <a:pt x="58" y="159"/>
                  </a:cubicBezTo>
                  <a:cubicBezTo>
                    <a:pt x="50" y="155"/>
                    <a:pt x="44" y="148"/>
                    <a:pt x="40" y="139"/>
                  </a:cubicBezTo>
                  <a:cubicBezTo>
                    <a:pt x="36" y="130"/>
                    <a:pt x="34" y="120"/>
                    <a:pt x="34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88"/>
                    <a:pt x="167" y="74"/>
                    <a:pt x="165" y="66"/>
                  </a:cubicBezTo>
                  <a:close/>
                  <a:moveTo>
                    <a:pt x="34" y="83"/>
                  </a:moveTo>
                  <a:cubicBezTo>
                    <a:pt x="35" y="65"/>
                    <a:pt x="41" y="52"/>
                    <a:pt x="51" y="42"/>
                  </a:cubicBezTo>
                  <a:cubicBezTo>
                    <a:pt x="60" y="32"/>
                    <a:pt x="72" y="27"/>
                    <a:pt x="86" y="27"/>
                  </a:cubicBezTo>
                  <a:cubicBezTo>
                    <a:pt x="101" y="27"/>
                    <a:pt x="112" y="32"/>
                    <a:pt x="121" y="41"/>
                  </a:cubicBezTo>
                  <a:cubicBezTo>
                    <a:pt x="130" y="51"/>
                    <a:pt x="135" y="65"/>
                    <a:pt x="136" y="83"/>
                  </a:cubicBezTo>
                  <a:lnTo>
                    <a:pt x="34" y="83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0" name="Freeform 157"/>
            <p:cNvSpPr>
              <a:spLocks/>
            </p:cNvSpPr>
            <p:nvPr/>
          </p:nvSpPr>
          <p:spPr bwMode="auto">
            <a:xfrm>
              <a:off x="3110" y="3467"/>
              <a:ext cx="352" cy="382"/>
            </a:xfrm>
            <a:custGeom>
              <a:avLst/>
              <a:gdLst>
                <a:gd name="T0" fmla="*/ 29875 w 149"/>
                <a:gd name="T1" fmla="*/ 154920 h 162"/>
                <a:gd name="T2" fmla="*/ 29875 w 149"/>
                <a:gd name="T3" fmla="*/ 84217 h 162"/>
                <a:gd name="T4" fmla="*/ 32025 w 149"/>
                <a:gd name="T5" fmla="*/ 64155 h 162"/>
                <a:gd name="T6" fmla="*/ 40674 w 149"/>
                <a:gd name="T7" fmla="*/ 45050 h 162"/>
                <a:gd name="T8" fmla="*/ 56285 w 149"/>
                <a:gd name="T9" fmla="*/ 31626 h 162"/>
                <a:gd name="T10" fmla="*/ 78368 w 149"/>
                <a:gd name="T11" fmla="*/ 25934 h 162"/>
                <a:gd name="T12" fmla="*/ 98895 w 149"/>
                <a:gd name="T13" fmla="*/ 31626 h 162"/>
                <a:gd name="T14" fmla="*/ 111794 w 149"/>
                <a:gd name="T15" fmla="*/ 43805 h 162"/>
                <a:gd name="T16" fmla="*/ 114561 w 149"/>
                <a:gd name="T17" fmla="*/ 69776 h 162"/>
                <a:gd name="T18" fmla="*/ 114561 w 149"/>
                <a:gd name="T19" fmla="*/ 154920 h 162"/>
                <a:gd name="T20" fmla="*/ 144677 w 149"/>
                <a:gd name="T21" fmla="*/ 154920 h 162"/>
                <a:gd name="T22" fmla="*/ 144677 w 149"/>
                <a:gd name="T23" fmla="*/ 67734 h 162"/>
                <a:gd name="T24" fmla="*/ 142527 w 149"/>
                <a:gd name="T25" fmla="*/ 39360 h 162"/>
                <a:gd name="T26" fmla="*/ 133838 w 149"/>
                <a:gd name="T27" fmla="*/ 21147 h 162"/>
                <a:gd name="T28" fmla="*/ 115461 w 149"/>
                <a:gd name="T29" fmla="*/ 5688 h 162"/>
                <a:gd name="T30" fmla="*/ 86254 w 149"/>
                <a:gd name="T31" fmla="*/ 0 h 162"/>
                <a:gd name="T32" fmla="*/ 61241 w 149"/>
                <a:gd name="T33" fmla="*/ 3648 h 162"/>
                <a:gd name="T34" fmla="*/ 40674 w 149"/>
                <a:gd name="T35" fmla="*/ 16164 h 162"/>
                <a:gd name="T36" fmla="*/ 28347 w 149"/>
                <a:gd name="T37" fmla="*/ 29591 h 162"/>
                <a:gd name="T38" fmla="*/ 28347 w 149"/>
                <a:gd name="T39" fmla="*/ 5688 h 162"/>
                <a:gd name="T40" fmla="*/ 0 w 149"/>
                <a:gd name="T41" fmla="*/ 5688 h 162"/>
                <a:gd name="T42" fmla="*/ 0 w 149"/>
                <a:gd name="T43" fmla="*/ 154920 h 162"/>
                <a:gd name="T44" fmla="*/ 29875 w 149"/>
                <a:gd name="T45" fmla="*/ 154920 h 1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49"/>
                <a:gd name="T70" fmla="*/ 0 h 162"/>
                <a:gd name="T71" fmla="*/ 149 w 149"/>
                <a:gd name="T72" fmla="*/ 162 h 16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49" h="162">
                  <a:moveTo>
                    <a:pt x="31" y="162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79"/>
                    <a:pt x="32" y="72"/>
                    <a:pt x="33" y="67"/>
                  </a:cubicBezTo>
                  <a:cubicBezTo>
                    <a:pt x="35" y="60"/>
                    <a:pt x="38" y="53"/>
                    <a:pt x="42" y="47"/>
                  </a:cubicBezTo>
                  <a:cubicBezTo>
                    <a:pt x="46" y="41"/>
                    <a:pt x="51" y="36"/>
                    <a:pt x="58" y="33"/>
                  </a:cubicBezTo>
                  <a:cubicBezTo>
                    <a:pt x="65" y="29"/>
                    <a:pt x="73" y="27"/>
                    <a:pt x="81" y="27"/>
                  </a:cubicBezTo>
                  <a:cubicBezTo>
                    <a:pt x="90" y="27"/>
                    <a:pt x="96" y="29"/>
                    <a:pt x="102" y="33"/>
                  </a:cubicBezTo>
                  <a:cubicBezTo>
                    <a:pt x="108" y="36"/>
                    <a:pt x="112" y="41"/>
                    <a:pt x="115" y="46"/>
                  </a:cubicBezTo>
                  <a:cubicBezTo>
                    <a:pt x="117" y="52"/>
                    <a:pt x="118" y="61"/>
                    <a:pt x="118" y="73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58"/>
                    <a:pt x="148" y="48"/>
                    <a:pt x="147" y="41"/>
                  </a:cubicBezTo>
                  <a:cubicBezTo>
                    <a:pt x="145" y="34"/>
                    <a:pt x="142" y="28"/>
                    <a:pt x="138" y="22"/>
                  </a:cubicBezTo>
                  <a:cubicBezTo>
                    <a:pt x="134" y="16"/>
                    <a:pt x="127" y="11"/>
                    <a:pt x="119" y="6"/>
                  </a:cubicBezTo>
                  <a:cubicBezTo>
                    <a:pt x="111" y="2"/>
                    <a:pt x="101" y="0"/>
                    <a:pt x="89" y="0"/>
                  </a:cubicBezTo>
                  <a:cubicBezTo>
                    <a:pt x="80" y="0"/>
                    <a:pt x="71" y="1"/>
                    <a:pt x="63" y="4"/>
                  </a:cubicBezTo>
                  <a:cubicBezTo>
                    <a:pt x="55" y="7"/>
                    <a:pt x="48" y="12"/>
                    <a:pt x="42" y="17"/>
                  </a:cubicBezTo>
                  <a:cubicBezTo>
                    <a:pt x="38" y="20"/>
                    <a:pt x="34" y="25"/>
                    <a:pt x="29" y="3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62"/>
                    <a:pt x="0" y="162"/>
                    <a:pt x="0" y="162"/>
                  </a:cubicBezTo>
                  <a:lnTo>
                    <a:pt x="31" y="162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3526" y="3358"/>
              <a:ext cx="200" cy="491"/>
            </a:xfrm>
            <a:custGeom>
              <a:avLst/>
              <a:gdLst>
                <a:gd name="T0" fmla="*/ 23562 w 85"/>
                <a:gd name="T1" fmla="*/ 190652 h 208"/>
                <a:gd name="T2" fmla="*/ 23562 w 85"/>
                <a:gd name="T3" fmla="*/ 200559 h 208"/>
                <a:gd name="T4" fmla="*/ 56339 w 85"/>
                <a:gd name="T5" fmla="*/ 200559 h 208"/>
                <a:gd name="T6" fmla="*/ 56339 w 85"/>
                <a:gd name="T7" fmla="*/ 199662 h 208"/>
                <a:gd name="T8" fmla="*/ 52784 w 85"/>
                <a:gd name="T9" fmla="*/ 189103 h 208"/>
                <a:gd name="T10" fmla="*/ 52784 w 85"/>
                <a:gd name="T11" fmla="*/ 74396 h 208"/>
                <a:gd name="T12" fmla="*/ 79906 w 85"/>
                <a:gd name="T13" fmla="*/ 74396 h 208"/>
                <a:gd name="T14" fmla="*/ 79906 w 85"/>
                <a:gd name="T15" fmla="*/ 50207 h 208"/>
                <a:gd name="T16" fmla="*/ 52784 w 85"/>
                <a:gd name="T17" fmla="*/ 50207 h 208"/>
                <a:gd name="T18" fmla="*/ 52784 w 85"/>
                <a:gd name="T19" fmla="*/ 0 h 208"/>
                <a:gd name="T20" fmla="*/ 23562 w 85"/>
                <a:gd name="T21" fmla="*/ 0 h 208"/>
                <a:gd name="T22" fmla="*/ 23562 w 85"/>
                <a:gd name="T23" fmla="*/ 50207 h 208"/>
                <a:gd name="T24" fmla="*/ 0 w 85"/>
                <a:gd name="T25" fmla="*/ 50207 h 208"/>
                <a:gd name="T26" fmla="*/ 0 w 85"/>
                <a:gd name="T27" fmla="*/ 74396 h 208"/>
                <a:gd name="T28" fmla="*/ 23562 w 85"/>
                <a:gd name="T29" fmla="*/ 74396 h 208"/>
                <a:gd name="T30" fmla="*/ 23562 w 85"/>
                <a:gd name="T31" fmla="*/ 190652 h 2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5"/>
                <a:gd name="T49" fmla="*/ 0 h 208"/>
                <a:gd name="T50" fmla="*/ 85 w 85"/>
                <a:gd name="T51" fmla="*/ 208 h 2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5" h="208">
                  <a:moveTo>
                    <a:pt x="25" y="198"/>
                  </a:moveTo>
                  <a:cubicBezTo>
                    <a:pt x="25" y="201"/>
                    <a:pt x="25" y="205"/>
                    <a:pt x="25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8"/>
                    <a:pt x="60" y="207"/>
                    <a:pt x="60" y="207"/>
                  </a:cubicBezTo>
                  <a:cubicBezTo>
                    <a:pt x="57" y="205"/>
                    <a:pt x="56" y="201"/>
                    <a:pt x="56" y="196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5" y="77"/>
                    <a:pt x="25" y="77"/>
                    <a:pt x="25" y="77"/>
                  </a:cubicBezTo>
                  <a:lnTo>
                    <a:pt x="25" y="198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2" name="Freeform 159"/>
            <p:cNvSpPr>
              <a:spLocks/>
            </p:cNvSpPr>
            <p:nvPr/>
          </p:nvSpPr>
          <p:spPr bwMode="auto">
            <a:xfrm>
              <a:off x="2387" y="3358"/>
              <a:ext cx="201" cy="491"/>
            </a:xfrm>
            <a:custGeom>
              <a:avLst/>
              <a:gdLst>
                <a:gd name="T0" fmla="*/ 24487 w 85"/>
                <a:gd name="T1" fmla="*/ 190652 h 208"/>
                <a:gd name="T2" fmla="*/ 25203 w 85"/>
                <a:gd name="T3" fmla="*/ 200559 h 208"/>
                <a:gd name="T4" fmla="*/ 58787 w 85"/>
                <a:gd name="T5" fmla="*/ 200559 h 208"/>
                <a:gd name="T6" fmla="*/ 58787 w 85"/>
                <a:gd name="T7" fmla="*/ 199662 h 208"/>
                <a:gd name="T8" fmla="*/ 54558 w 85"/>
                <a:gd name="T9" fmla="*/ 189103 h 208"/>
                <a:gd name="T10" fmla="*/ 54558 w 85"/>
                <a:gd name="T11" fmla="*/ 74396 h 208"/>
                <a:gd name="T12" fmla="*/ 83056 w 85"/>
                <a:gd name="T13" fmla="*/ 74396 h 208"/>
                <a:gd name="T14" fmla="*/ 83056 w 85"/>
                <a:gd name="T15" fmla="*/ 50207 h 208"/>
                <a:gd name="T16" fmla="*/ 54558 w 85"/>
                <a:gd name="T17" fmla="*/ 50207 h 208"/>
                <a:gd name="T18" fmla="*/ 54558 w 85"/>
                <a:gd name="T19" fmla="*/ 0 h 208"/>
                <a:gd name="T20" fmla="*/ 24487 w 85"/>
                <a:gd name="T21" fmla="*/ 0 h 208"/>
                <a:gd name="T22" fmla="*/ 24487 w 85"/>
                <a:gd name="T23" fmla="*/ 50207 h 208"/>
                <a:gd name="T24" fmla="*/ 0 w 85"/>
                <a:gd name="T25" fmla="*/ 50207 h 208"/>
                <a:gd name="T26" fmla="*/ 0 w 85"/>
                <a:gd name="T27" fmla="*/ 74396 h 208"/>
                <a:gd name="T28" fmla="*/ 24487 w 85"/>
                <a:gd name="T29" fmla="*/ 74396 h 208"/>
                <a:gd name="T30" fmla="*/ 24487 w 85"/>
                <a:gd name="T31" fmla="*/ 190652 h 2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5"/>
                <a:gd name="T49" fmla="*/ 0 h 208"/>
                <a:gd name="T50" fmla="*/ 85 w 85"/>
                <a:gd name="T51" fmla="*/ 208 h 2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5" h="208">
                  <a:moveTo>
                    <a:pt x="25" y="198"/>
                  </a:moveTo>
                  <a:cubicBezTo>
                    <a:pt x="25" y="201"/>
                    <a:pt x="25" y="205"/>
                    <a:pt x="26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8"/>
                    <a:pt x="60" y="207"/>
                    <a:pt x="60" y="207"/>
                  </a:cubicBezTo>
                  <a:cubicBezTo>
                    <a:pt x="57" y="205"/>
                    <a:pt x="56" y="201"/>
                    <a:pt x="56" y="196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5" y="77"/>
                    <a:pt x="25" y="77"/>
                    <a:pt x="25" y="77"/>
                  </a:cubicBezTo>
                  <a:lnTo>
                    <a:pt x="25" y="198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3" name="Freeform 160"/>
          <p:cNvSpPr>
            <a:spLocks noEditPoints="1"/>
          </p:cNvSpPr>
          <p:nvPr/>
        </p:nvSpPr>
        <p:spPr bwMode="auto">
          <a:xfrm>
            <a:off x="871538" y="836613"/>
            <a:ext cx="434975" cy="409575"/>
          </a:xfrm>
          <a:custGeom>
            <a:avLst/>
            <a:gdLst>
              <a:gd name="T0" fmla="*/ 2147483647 w 337"/>
              <a:gd name="T1" fmla="*/ 2147483647 h 315"/>
              <a:gd name="T2" fmla="*/ 2147483647 w 337"/>
              <a:gd name="T3" fmla="*/ 2147483647 h 315"/>
              <a:gd name="T4" fmla="*/ 2147483647 w 337"/>
              <a:gd name="T5" fmla="*/ 2147483647 h 315"/>
              <a:gd name="T6" fmla="*/ 2147483647 w 337"/>
              <a:gd name="T7" fmla="*/ 2147483647 h 315"/>
              <a:gd name="T8" fmla="*/ 2147483647 w 337"/>
              <a:gd name="T9" fmla="*/ 2147483647 h 315"/>
              <a:gd name="T10" fmla="*/ 2147483647 w 337"/>
              <a:gd name="T11" fmla="*/ 2147483647 h 315"/>
              <a:gd name="T12" fmla="*/ 2147483647 w 337"/>
              <a:gd name="T13" fmla="*/ 2147483647 h 315"/>
              <a:gd name="T14" fmla="*/ 2147483647 w 337"/>
              <a:gd name="T15" fmla="*/ 2147483647 h 315"/>
              <a:gd name="T16" fmla="*/ 2147483647 w 337"/>
              <a:gd name="T17" fmla="*/ 2147483647 h 315"/>
              <a:gd name="T18" fmla="*/ 2147483647 w 337"/>
              <a:gd name="T19" fmla="*/ 0 h 315"/>
              <a:gd name="T20" fmla="*/ 2147483647 w 337"/>
              <a:gd name="T21" fmla="*/ 2147483647 h 315"/>
              <a:gd name="T22" fmla="*/ 2147483647 w 337"/>
              <a:gd name="T23" fmla="*/ 2147483647 h 315"/>
              <a:gd name="T24" fmla="*/ 0 w 337"/>
              <a:gd name="T25" fmla="*/ 2147483647 h 315"/>
              <a:gd name="T26" fmla="*/ 2147483647 w 337"/>
              <a:gd name="T27" fmla="*/ 2147483647 h 315"/>
              <a:gd name="T28" fmla="*/ 2147483647 w 337"/>
              <a:gd name="T29" fmla="*/ 2147483647 h 315"/>
              <a:gd name="T30" fmla="*/ 2147483647 w 337"/>
              <a:gd name="T31" fmla="*/ 2147483647 h 315"/>
              <a:gd name="T32" fmla="*/ 2147483647 w 337"/>
              <a:gd name="T33" fmla="*/ 2147483647 h 315"/>
              <a:gd name="T34" fmla="*/ 2147483647 w 337"/>
              <a:gd name="T35" fmla="*/ 2147483647 h 315"/>
              <a:gd name="T36" fmla="*/ 2147483647 w 337"/>
              <a:gd name="T37" fmla="*/ 2147483647 h 315"/>
              <a:gd name="T38" fmla="*/ 2147483647 w 337"/>
              <a:gd name="T39" fmla="*/ 2147483647 h 315"/>
              <a:gd name="T40" fmla="*/ 2147483647 w 337"/>
              <a:gd name="T41" fmla="*/ 2147483647 h 315"/>
              <a:gd name="T42" fmla="*/ 2147483647 w 337"/>
              <a:gd name="T43" fmla="*/ 2147483647 h 315"/>
              <a:gd name="T44" fmla="*/ 2147483647 w 337"/>
              <a:gd name="T45" fmla="*/ 2147483647 h 31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337"/>
              <a:gd name="T70" fmla="*/ 0 h 315"/>
              <a:gd name="T71" fmla="*/ 337 w 337"/>
              <a:gd name="T72" fmla="*/ 315 h 315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337" h="315">
                <a:moveTo>
                  <a:pt x="287" y="255"/>
                </a:moveTo>
                <a:cubicBezTo>
                  <a:pt x="283" y="279"/>
                  <a:pt x="275" y="299"/>
                  <a:pt x="262" y="315"/>
                </a:cubicBezTo>
                <a:cubicBezTo>
                  <a:pt x="319" y="315"/>
                  <a:pt x="319" y="315"/>
                  <a:pt x="319" y="315"/>
                </a:cubicBezTo>
                <a:cubicBezTo>
                  <a:pt x="328" y="298"/>
                  <a:pt x="334" y="278"/>
                  <a:pt x="337" y="255"/>
                </a:cubicBezTo>
                <a:lnTo>
                  <a:pt x="287" y="255"/>
                </a:lnTo>
                <a:close/>
                <a:moveTo>
                  <a:pt x="284" y="123"/>
                </a:moveTo>
                <a:cubicBezTo>
                  <a:pt x="334" y="123"/>
                  <a:pt x="334" y="123"/>
                  <a:pt x="334" y="123"/>
                </a:cubicBezTo>
                <a:cubicBezTo>
                  <a:pt x="331" y="100"/>
                  <a:pt x="324" y="81"/>
                  <a:pt x="314" y="65"/>
                </a:cubicBezTo>
                <a:cubicBezTo>
                  <a:pt x="300" y="44"/>
                  <a:pt x="280" y="27"/>
                  <a:pt x="257" y="17"/>
                </a:cubicBezTo>
                <a:cubicBezTo>
                  <a:pt x="233" y="6"/>
                  <a:pt x="207" y="0"/>
                  <a:pt x="179" y="0"/>
                </a:cubicBezTo>
                <a:cubicBezTo>
                  <a:pt x="143" y="0"/>
                  <a:pt x="112" y="8"/>
                  <a:pt x="85" y="24"/>
                </a:cubicBezTo>
                <a:cubicBezTo>
                  <a:pt x="57" y="40"/>
                  <a:pt x="36" y="64"/>
                  <a:pt x="22" y="96"/>
                </a:cubicBezTo>
                <a:cubicBezTo>
                  <a:pt x="7" y="127"/>
                  <a:pt x="0" y="163"/>
                  <a:pt x="0" y="204"/>
                </a:cubicBezTo>
                <a:cubicBezTo>
                  <a:pt x="0" y="235"/>
                  <a:pt x="5" y="264"/>
                  <a:pt x="14" y="291"/>
                </a:cubicBezTo>
                <a:cubicBezTo>
                  <a:pt x="17" y="299"/>
                  <a:pt x="21" y="307"/>
                  <a:pt x="25" y="315"/>
                </a:cubicBezTo>
                <a:cubicBezTo>
                  <a:pt x="87" y="315"/>
                  <a:pt x="87" y="315"/>
                  <a:pt x="87" y="315"/>
                </a:cubicBezTo>
                <a:cubicBezTo>
                  <a:pt x="64" y="288"/>
                  <a:pt x="52" y="250"/>
                  <a:pt x="52" y="201"/>
                </a:cubicBezTo>
                <a:cubicBezTo>
                  <a:pt x="52" y="168"/>
                  <a:pt x="57" y="140"/>
                  <a:pt x="68" y="117"/>
                </a:cubicBezTo>
                <a:cubicBezTo>
                  <a:pt x="80" y="93"/>
                  <a:pt x="95" y="75"/>
                  <a:pt x="114" y="63"/>
                </a:cubicBezTo>
                <a:cubicBezTo>
                  <a:pt x="133" y="51"/>
                  <a:pt x="155" y="45"/>
                  <a:pt x="180" y="45"/>
                </a:cubicBezTo>
                <a:cubicBezTo>
                  <a:pt x="199" y="45"/>
                  <a:pt x="216" y="49"/>
                  <a:pt x="231" y="56"/>
                </a:cubicBezTo>
                <a:cubicBezTo>
                  <a:pt x="246" y="64"/>
                  <a:pt x="258" y="74"/>
                  <a:pt x="267" y="86"/>
                </a:cubicBezTo>
                <a:cubicBezTo>
                  <a:pt x="274" y="95"/>
                  <a:pt x="280" y="108"/>
                  <a:pt x="284" y="123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4" name="Line 139"/>
          <p:cNvSpPr>
            <a:spLocks noChangeShapeType="1"/>
          </p:cNvSpPr>
          <p:nvPr/>
        </p:nvSpPr>
        <p:spPr bwMode="auto">
          <a:xfrm flipH="1">
            <a:off x="338138" y="1231900"/>
            <a:ext cx="8805862" cy="0"/>
          </a:xfrm>
          <a:prstGeom prst="line">
            <a:avLst/>
          </a:prstGeom>
          <a:noFill/>
          <a:ln w="28575">
            <a:solidFill>
              <a:schemeClr val="accent6"/>
            </a:solidFill>
            <a:round/>
            <a:headEnd/>
            <a:tailEnd/>
          </a:ln>
        </p:spPr>
        <p:txBody>
          <a:bodyPr wrap="square" rIns="36000">
            <a:spAutoFit/>
          </a:bodyPr>
          <a:lstStyle/>
          <a:p>
            <a:endParaRPr lang="ko-KR" altLang="en-US"/>
          </a:p>
        </p:txBody>
      </p:sp>
      <p:sp>
        <p:nvSpPr>
          <p:cNvPr id="15" name="Rectangle 63"/>
          <p:cNvSpPr>
            <a:spLocks noChangeArrowheads="1"/>
          </p:cNvSpPr>
          <p:nvPr/>
        </p:nvSpPr>
        <p:spPr bwMode="auto">
          <a:xfrm>
            <a:off x="554879" y="1650107"/>
            <a:ext cx="8187182" cy="2592288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180000" tIns="45696" rIns="91390" bIns="45696" anchor="t" anchorCtr="0"/>
          <a:lstStyle/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01 </a:t>
            </a:r>
            <a:r>
              <a:rPr lang="ko-KR" altLang="en-US" dirty="0"/>
              <a:t>우분투 소프트웨어 센터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02 </a:t>
            </a:r>
            <a:r>
              <a:rPr lang="en-US" altLang="ko-KR" dirty="0"/>
              <a:t>KDE </a:t>
            </a:r>
            <a:r>
              <a:rPr lang="ko-KR" altLang="en-US" dirty="0"/>
              <a:t>데스크톱 설치와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0">
              <a:lnSpc>
                <a:spcPct val="150000"/>
              </a:lnSpc>
            </a:pPr>
            <a:r>
              <a:rPr lang="en-US" altLang="ko-KR" b="1" dirty="0" smtClean="0"/>
              <a:t>03</a:t>
            </a:r>
            <a:r>
              <a:rPr lang="en-US" altLang="ko-KR" dirty="0" smtClean="0"/>
              <a:t> </a:t>
            </a:r>
            <a:r>
              <a:rPr lang="ko-KR" altLang="en-US" dirty="0"/>
              <a:t>리눅스에 윈도우 설치</a:t>
            </a:r>
          </a:p>
          <a:p>
            <a:pPr lvl="0">
              <a:lnSpc>
                <a:spcPct val="150000"/>
              </a:lnSpc>
            </a:pPr>
            <a:endParaRPr lang="en-US" altLang="ko-KR" dirty="0"/>
          </a:p>
          <a:p>
            <a:pPr lvl="0">
              <a:lnSpc>
                <a:spcPct val="150000"/>
              </a:lnSpc>
            </a:pPr>
            <a:endParaRPr kumimoji="0" lang="en-US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444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8-2] </a:t>
            </a:r>
            <a:r>
              <a:rPr lang="ko-KR" altLang="en-US" dirty="0"/>
              <a:t>우분투 안에 윈도우 설치하기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282~290p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0" y="773704"/>
            <a:ext cx="9143999" cy="598566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3-3 </a:t>
            </a:r>
            <a:r>
              <a:rPr lang="en-US" altLang="ko-KR" sz="1600" dirty="0"/>
              <a:t>[</a:t>
            </a:r>
            <a:r>
              <a:rPr lang="ko-KR" altLang="en-US" sz="1600" dirty="0"/>
              <a:t>메모리 크기</a:t>
            </a:r>
            <a:r>
              <a:rPr lang="en-US" altLang="ko-KR" sz="1600" dirty="0"/>
              <a:t>] </a:t>
            </a:r>
            <a:r>
              <a:rPr lang="ko-KR" altLang="en-US" sz="1600" dirty="0" smtClean="0"/>
              <a:t>창 </a:t>
            </a:r>
            <a:r>
              <a:rPr lang="ko-KR" altLang="en-US" sz="1600" dirty="0"/>
              <a:t>기본 값이 </a:t>
            </a:r>
            <a:r>
              <a:rPr lang="en-US" altLang="ko-KR" sz="1600" dirty="0"/>
              <a:t>1024MB</a:t>
            </a:r>
            <a:r>
              <a:rPr lang="ko-KR" altLang="en-US" sz="1600" dirty="0"/>
              <a:t>인 상태로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다음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</a:p>
          <a:p>
            <a:pPr marL="93662" indent="0">
              <a:buNone/>
            </a:pPr>
            <a:r>
              <a:rPr lang="en-US" altLang="ko-KR" sz="1600" dirty="0" smtClean="0"/>
              <a:t>  3-4 </a:t>
            </a:r>
            <a:r>
              <a:rPr lang="en-US" altLang="ko-KR" sz="1600" dirty="0"/>
              <a:t>[</a:t>
            </a:r>
            <a:r>
              <a:rPr lang="ko-KR" altLang="en-US" sz="1600" dirty="0"/>
              <a:t>하드 디스크</a:t>
            </a:r>
            <a:r>
              <a:rPr lang="en-US" altLang="ko-KR" sz="1600" dirty="0"/>
              <a:t>] </a:t>
            </a:r>
            <a:r>
              <a:rPr lang="ko-KR" altLang="en-US" sz="1600" dirty="0"/>
              <a:t>창에서는 </a:t>
            </a:r>
            <a:r>
              <a:rPr lang="ko-KR" altLang="en-US" sz="1600" dirty="0" smtClean="0"/>
              <a:t>‘</a:t>
            </a:r>
            <a:r>
              <a:rPr lang="ko-KR" altLang="en-US" sz="1600" dirty="0"/>
              <a:t>지금 새 가상 하드 디스크 </a:t>
            </a:r>
            <a:r>
              <a:rPr lang="ko-KR" altLang="en-US" sz="1600" dirty="0" err="1"/>
              <a:t>만들기’가</a:t>
            </a:r>
            <a:r>
              <a:rPr lang="ko-KR" altLang="en-US" sz="1600" dirty="0"/>
              <a:t> 선택된 상태로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만들기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02"/>
          <a:stretch/>
        </p:blipFill>
        <p:spPr>
          <a:xfrm>
            <a:off x="791580" y="1133745"/>
            <a:ext cx="5445605" cy="2045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3895129"/>
            <a:ext cx="5476009" cy="272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5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8-2] </a:t>
            </a:r>
            <a:r>
              <a:rPr lang="ko-KR" altLang="en-US" dirty="0"/>
              <a:t>우분투 안에 윈도우 설치하기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282~290p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0" y="773705"/>
            <a:ext cx="9143999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3-5 </a:t>
            </a:r>
            <a:r>
              <a:rPr lang="ko-KR" altLang="en-US" sz="1600" dirty="0"/>
              <a:t>‘</a:t>
            </a:r>
            <a:r>
              <a:rPr lang="en-US" altLang="ko-KR" sz="1600" dirty="0"/>
              <a:t>VDI (</a:t>
            </a:r>
            <a:r>
              <a:rPr lang="en-US" altLang="ko-KR" sz="1600" dirty="0" err="1"/>
              <a:t>VirtualBox</a:t>
            </a:r>
            <a:r>
              <a:rPr lang="en-US" altLang="ko-KR" sz="1600" dirty="0"/>
              <a:t> </a:t>
            </a:r>
            <a:r>
              <a:rPr lang="ko-KR" altLang="en-US" sz="1600" dirty="0"/>
              <a:t>디스크 이미지</a:t>
            </a:r>
            <a:r>
              <a:rPr lang="en-US" altLang="ko-KR" sz="1600" dirty="0"/>
              <a:t>)’</a:t>
            </a:r>
            <a:r>
              <a:rPr lang="ko-KR" altLang="en-US" sz="1600" dirty="0"/>
              <a:t>가 선택된 </a:t>
            </a:r>
            <a:r>
              <a:rPr lang="ko-KR" altLang="en-US" sz="1600" dirty="0" smtClean="0"/>
              <a:t>상태로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다음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3-6 </a:t>
            </a:r>
            <a:r>
              <a:rPr lang="ko-KR" altLang="en-US" sz="1600" dirty="0"/>
              <a:t>‘동적 </a:t>
            </a:r>
            <a:r>
              <a:rPr lang="ko-KR" altLang="en-US" sz="1600" dirty="0" err="1"/>
              <a:t>할당’이</a:t>
            </a:r>
            <a:r>
              <a:rPr lang="ko-KR" altLang="en-US" sz="1600" dirty="0"/>
              <a:t> 선택된 상태로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다음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2"/>
          <a:stretch/>
        </p:blipFill>
        <p:spPr>
          <a:xfrm>
            <a:off x="836585" y="1148645"/>
            <a:ext cx="5492941" cy="20290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3552673"/>
            <a:ext cx="5537956" cy="28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8-2] </a:t>
            </a:r>
            <a:r>
              <a:rPr lang="ko-KR" altLang="en-US" dirty="0"/>
              <a:t>우분투 안에 윈도우 설치하기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282~290p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0" y="773705"/>
            <a:ext cx="9143999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3-7 </a:t>
            </a:r>
            <a:r>
              <a:rPr lang="ko-KR" altLang="en-US" sz="1600" dirty="0"/>
              <a:t>기본 값을 그대로 두고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만들기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3-8 </a:t>
            </a:r>
            <a:r>
              <a:rPr lang="ko-KR" altLang="en-US" sz="1600" dirty="0" err="1"/>
              <a:t>가상머신이</a:t>
            </a:r>
            <a:r>
              <a:rPr lang="ko-KR" altLang="en-US" sz="1600" dirty="0"/>
              <a:t> 완성되었으나 </a:t>
            </a:r>
            <a:r>
              <a:rPr lang="ko-KR" altLang="en-US" sz="1600" dirty="0" smtClean="0"/>
              <a:t>전원이 꺼져 있으므로</a:t>
            </a:r>
            <a:r>
              <a:rPr lang="en-US" altLang="ko-KR" sz="1600" dirty="0" smtClean="0"/>
              <a:t>, </a:t>
            </a:r>
            <a:r>
              <a:rPr lang="en-US" altLang="ko-KR" sz="1600" dirty="0"/>
              <a:t>[</a:t>
            </a:r>
            <a:r>
              <a:rPr lang="ko-KR" altLang="en-US" sz="1600" dirty="0"/>
              <a:t>자세한 정보</a:t>
            </a:r>
            <a:r>
              <a:rPr lang="en-US" altLang="ko-KR" sz="1600" dirty="0"/>
              <a:t>]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클릭하여 장치 확인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1133745"/>
            <a:ext cx="4545505" cy="19352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3540294"/>
            <a:ext cx="4545505" cy="306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8-2] </a:t>
            </a:r>
            <a:r>
              <a:rPr lang="ko-KR" altLang="en-US" dirty="0"/>
              <a:t>우분투 안에 윈도우 설치하기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282~290p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0" y="773705"/>
            <a:ext cx="9143999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4. </a:t>
            </a:r>
            <a:r>
              <a:rPr lang="ko-KR" altLang="en-US" sz="1600" dirty="0" err="1" smtClean="0"/>
              <a:t>가상머신에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윈도우 </a:t>
            </a:r>
            <a:r>
              <a:rPr lang="en-US" altLang="ko-KR" sz="1600" dirty="0"/>
              <a:t>10 </a:t>
            </a:r>
            <a:r>
              <a:rPr lang="ko-KR" altLang="en-US" sz="1600" dirty="0"/>
              <a:t>설치하기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4-1 </a:t>
            </a:r>
            <a:r>
              <a:rPr lang="ko-KR" altLang="en-US" sz="1600" dirty="0" smtClean="0"/>
              <a:t>저장소 부분에서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‘</a:t>
            </a:r>
            <a:r>
              <a:rPr lang="en-US" altLang="ko-KR" sz="1600" dirty="0"/>
              <a:t>[</a:t>
            </a:r>
            <a:r>
              <a:rPr lang="ko-KR" altLang="en-US" sz="1600" dirty="0"/>
              <a:t>광학 드라이브</a:t>
            </a:r>
            <a:r>
              <a:rPr lang="en-US" altLang="ko-KR" sz="1600" dirty="0"/>
              <a:t>] </a:t>
            </a:r>
            <a:r>
              <a:rPr lang="ko-KR" altLang="en-US" sz="1600" dirty="0"/>
              <a:t>비어 있음</a:t>
            </a:r>
            <a:r>
              <a:rPr lang="ko-KR" altLang="en-US" sz="1600" dirty="0" smtClean="0"/>
              <a:t>’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‘디스크 이미지 선택</a:t>
            </a:r>
            <a:r>
              <a:rPr lang="ko-KR" altLang="en-US" sz="1600" dirty="0" smtClean="0"/>
              <a:t>’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4-2 </a:t>
            </a:r>
            <a:r>
              <a:rPr lang="en-US" altLang="ko-KR" sz="1600" dirty="0"/>
              <a:t>[</a:t>
            </a:r>
            <a:r>
              <a:rPr lang="ko-KR" altLang="en-US" sz="1600" dirty="0"/>
              <a:t>다운로드</a:t>
            </a:r>
            <a:r>
              <a:rPr lang="en-US" altLang="ko-KR" sz="1600" dirty="0"/>
              <a:t>]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윈도우 </a:t>
            </a:r>
            <a:r>
              <a:rPr lang="en-US" altLang="ko-KR" sz="1600" dirty="0"/>
              <a:t>10 </a:t>
            </a:r>
            <a:r>
              <a:rPr lang="ko-KR" altLang="en-US" sz="1600" dirty="0" err="1"/>
              <a:t>평가판</a:t>
            </a:r>
            <a:r>
              <a:rPr lang="ko-KR" altLang="en-US" sz="1600" dirty="0"/>
              <a:t> </a:t>
            </a:r>
            <a:r>
              <a:rPr lang="en-US" altLang="ko-KR" sz="1600" dirty="0"/>
              <a:t>ISO </a:t>
            </a:r>
            <a:r>
              <a:rPr lang="ko-KR" altLang="en-US" sz="1600" dirty="0"/>
              <a:t>파일을 </a:t>
            </a:r>
            <a:r>
              <a:rPr lang="ko-KR" altLang="en-US" sz="1600" dirty="0" smtClean="0"/>
              <a:t>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열기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" t="23971" r="2500" b="8468"/>
          <a:stretch/>
        </p:blipFill>
        <p:spPr>
          <a:xfrm>
            <a:off x="880477" y="1538790"/>
            <a:ext cx="6660741" cy="16793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45" y="3964992"/>
            <a:ext cx="7522707" cy="245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8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8-2] </a:t>
            </a:r>
            <a:r>
              <a:rPr lang="ko-KR" altLang="en-US" dirty="0"/>
              <a:t>우분투 안에 윈도우 설치하기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282~290p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0" y="773705"/>
            <a:ext cx="9143999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4-3 </a:t>
            </a:r>
            <a:r>
              <a:rPr lang="ko-KR" altLang="en-US" sz="1600" dirty="0"/>
              <a:t>시작 </a:t>
            </a:r>
            <a:r>
              <a:rPr lang="ko-KR" altLang="en-US" sz="1600" dirty="0" smtClean="0"/>
              <a:t>아이콘 </a:t>
            </a:r>
            <a:r>
              <a:rPr lang="ko-KR" altLang="en-US" sz="1600" dirty="0"/>
              <a:t>클릭하여 부팅 → 별도의 창에서 윈도우 </a:t>
            </a:r>
            <a:r>
              <a:rPr lang="en-US" altLang="ko-KR" sz="1600" dirty="0"/>
              <a:t>10 </a:t>
            </a:r>
            <a:r>
              <a:rPr lang="ko-KR" altLang="en-US" sz="1600" dirty="0" smtClean="0"/>
              <a:t>설치 진행됨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     &lt;</a:t>
            </a:r>
            <a:r>
              <a:rPr lang="ko-KR" altLang="en-US" sz="1600" dirty="0" smtClean="0"/>
              <a:t>다음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상단에 </a:t>
            </a:r>
            <a:r>
              <a:rPr lang="ko-KR" altLang="en-US" sz="1600" dirty="0"/>
              <a:t>메시지 창이 나타나면 오른쪽 </a:t>
            </a:r>
            <a:r>
              <a:rPr lang="ko-KR" altLang="en-US" sz="1600" dirty="0" smtClean="0"/>
              <a:t>위의 </a:t>
            </a:r>
            <a:r>
              <a:rPr lang="en-US" altLang="ko-KR" sz="1600" dirty="0" smtClean="0"/>
              <a:t>X</a:t>
            </a:r>
            <a:r>
              <a:rPr lang="ko-KR" altLang="en-US" sz="1600" dirty="0" smtClean="0"/>
              <a:t> 클릭하여 닫기</a:t>
            </a: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493449"/>
            <a:ext cx="7307176" cy="423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2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8-2] </a:t>
            </a:r>
            <a:r>
              <a:rPr lang="ko-KR" altLang="en-US" dirty="0"/>
              <a:t>우분투 안에 윈도우 설치하기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282~290p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0" y="773704"/>
            <a:ext cx="9143999" cy="598566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4-4 &lt;</a:t>
            </a:r>
            <a:r>
              <a:rPr lang="ko-KR" altLang="en-US" sz="1600" dirty="0" smtClean="0"/>
              <a:t>지금 설치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클릭하면 </a:t>
            </a:r>
            <a:r>
              <a:rPr lang="ko-KR" altLang="en-US" sz="1600" dirty="0" smtClean="0"/>
              <a:t>설치가 진행됨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4-5 </a:t>
            </a:r>
            <a:r>
              <a:rPr lang="ko-KR" altLang="en-US" sz="1600" dirty="0"/>
              <a:t>사용권 관련 창이 나타나면 ‘</a:t>
            </a:r>
            <a:r>
              <a:rPr lang="ko-KR" altLang="en-US" sz="1600" dirty="0" err="1"/>
              <a:t>동의함’에</a:t>
            </a:r>
            <a:r>
              <a:rPr lang="ko-KR" altLang="en-US" sz="1600" dirty="0"/>
              <a:t> 체크 </a:t>
            </a:r>
            <a:r>
              <a:rPr lang="ko-KR" altLang="en-US" sz="1600" dirty="0" smtClean="0"/>
              <a:t>표시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다음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r>
              <a:rPr lang="en-US" altLang="ko-KR" sz="1600" dirty="0" smtClean="0"/>
              <a:t>  </a:t>
            </a:r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29"/>
          <a:stretch/>
        </p:blipFill>
        <p:spPr>
          <a:xfrm>
            <a:off x="836585" y="1133746"/>
            <a:ext cx="4770530" cy="20758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97" y="3555642"/>
            <a:ext cx="6104762" cy="3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1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8-2] </a:t>
            </a:r>
            <a:r>
              <a:rPr lang="ko-KR" altLang="en-US" dirty="0"/>
              <a:t>우분투 안에 윈도우 설치하기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282~290p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0" y="773704"/>
            <a:ext cx="9143999" cy="598566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4-6 </a:t>
            </a:r>
            <a:r>
              <a:rPr lang="en-US" altLang="ko-KR" sz="1600" dirty="0"/>
              <a:t>[</a:t>
            </a:r>
            <a:r>
              <a:rPr lang="ko-KR" altLang="en-US" sz="1600" dirty="0"/>
              <a:t>사용자 지정</a:t>
            </a:r>
            <a:r>
              <a:rPr lang="en-US" altLang="ko-KR" sz="1600" dirty="0"/>
              <a:t>: Windows</a:t>
            </a:r>
            <a:r>
              <a:rPr lang="ko-KR" altLang="en-US" sz="1600" dirty="0"/>
              <a:t>만 설치</a:t>
            </a:r>
            <a:r>
              <a:rPr lang="en-US" altLang="ko-KR" sz="1600" dirty="0"/>
              <a:t>(</a:t>
            </a:r>
            <a:r>
              <a:rPr lang="ko-KR" altLang="en-US" sz="1600" dirty="0"/>
              <a:t>고급</a:t>
            </a:r>
            <a:r>
              <a:rPr lang="en-US" altLang="ko-KR" sz="1600" dirty="0" smtClean="0"/>
              <a:t>)]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4-7 </a:t>
            </a:r>
            <a:r>
              <a:rPr lang="ko-KR" altLang="en-US" sz="1600" dirty="0"/>
              <a:t>설치할 위치는 기본 값을 그대로 두고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다음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r>
              <a:rPr lang="en-US" altLang="ko-KR" sz="1600" dirty="0" smtClean="0"/>
              <a:t>  </a:t>
            </a:r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1165426"/>
            <a:ext cx="3898313" cy="23535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3910731"/>
            <a:ext cx="4638023" cy="265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8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8-2] </a:t>
            </a:r>
            <a:r>
              <a:rPr lang="ko-KR" altLang="en-US" dirty="0"/>
              <a:t>우분투 안에 윈도우 설치하기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282~290p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0" y="773704"/>
            <a:ext cx="9143999" cy="598566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4-8 </a:t>
            </a:r>
            <a:r>
              <a:rPr lang="ko-KR" altLang="en-US" sz="1600" dirty="0"/>
              <a:t>한동안 자동으로 설치가 </a:t>
            </a:r>
            <a:r>
              <a:rPr lang="ko-KR" altLang="en-US" sz="1600" dirty="0" smtClean="0"/>
              <a:t>진행됨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4-9 </a:t>
            </a:r>
            <a:r>
              <a:rPr lang="ko-KR" altLang="en-US" sz="1600" dirty="0"/>
              <a:t>이제부터 리눅스에서도 </a:t>
            </a:r>
            <a:r>
              <a:rPr lang="ko-KR" altLang="en-US" sz="1600" dirty="0" smtClean="0"/>
              <a:t>윈도우 </a:t>
            </a:r>
            <a:r>
              <a:rPr lang="en-US" altLang="ko-KR" sz="1600" dirty="0"/>
              <a:t>10 </a:t>
            </a:r>
            <a:r>
              <a:rPr lang="ko-KR" altLang="en-US" sz="1600" dirty="0"/>
              <a:t>응용 프로그램을 </a:t>
            </a:r>
            <a:r>
              <a:rPr lang="ko-KR" altLang="en-US" sz="1600" dirty="0" smtClean="0"/>
              <a:t>사용 가능</a:t>
            </a:r>
            <a:r>
              <a:rPr lang="en-US" altLang="ko-KR" sz="1600" dirty="0" smtClean="0"/>
              <a:t> </a:t>
            </a:r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76"/>
          <a:stretch/>
        </p:blipFill>
        <p:spPr>
          <a:xfrm>
            <a:off x="791580" y="1133745"/>
            <a:ext cx="4793978" cy="19802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8"/>
          <a:stretch/>
        </p:blipFill>
        <p:spPr>
          <a:xfrm>
            <a:off x="791580" y="3529510"/>
            <a:ext cx="6822250" cy="319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1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 139"/>
          <p:cNvSpPr>
            <a:spLocks noChangeShapeType="1"/>
          </p:cNvSpPr>
          <p:nvPr/>
        </p:nvSpPr>
        <p:spPr bwMode="auto">
          <a:xfrm flipH="1">
            <a:off x="338138" y="1231900"/>
            <a:ext cx="8805862" cy="0"/>
          </a:xfrm>
          <a:prstGeom prst="line">
            <a:avLst/>
          </a:prstGeom>
          <a:noFill/>
          <a:ln w="28575">
            <a:solidFill>
              <a:schemeClr val="accent6"/>
            </a:solidFill>
            <a:round/>
            <a:headEnd/>
            <a:tailEnd/>
          </a:ln>
        </p:spPr>
        <p:txBody>
          <a:bodyPr wrap="square" rIns="36000">
            <a:spAutoFit/>
          </a:bodyPr>
          <a:lstStyle/>
          <a:p>
            <a:endParaRPr lang="ko-KR" altLang="en-US"/>
          </a:p>
        </p:txBody>
      </p:sp>
      <p:sp>
        <p:nvSpPr>
          <p:cNvPr id="16" name="Rectangle 63"/>
          <p:cNvSpPr>
            <a:spLocks noChangeArrowheads="1"/>
          </p:cNvSpPr>
          <p:nvPr/>
        </p:nvSpPr>
        <p:spPr bwMode="auto">
          <a:xfrm>
            <a:off x="554879" y="692696"/>
            <a:ext cx="3912996" cy="539204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252000" tIns="45696" rIns="91390" bIns="45696" anchor="t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dirty="0">
                <a:solidFill>
                  <a:schemeClr val="accent6"/>
                </a:solidFill>
                <a:latin typeface="+mn-lt"/>
                <a:ea typeface="+mn-ea"/>
              </a:rPr>
              <a:t>학습목표</a:t>
            </a:r>
            <a:endParaRPr kumimoji="0" lang="en-US" altLang="en-US" sz="3000" b="1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7" name="Rectangle 63"/>
          <p:cNvSpPr>
            <a:spLocks noChangeArrowheads="1"/>
          </p:cNvSpPr>
          <p:nvPr/>
        </p:nvSpPr>
        <p:spPr bwMode="auto">
          <a:xfrm>
            <a:off x="554879" y="1556792"/>
            <a:ext cx="8187182" cy="2592288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180000" tIns="45696" rIns="91390" bIns="45696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우분투 소프트웨어 센터를 이용하여 응용 프로그램을 </a:t>
            </a:r>
            <a:r>
              <a:rPr lang="ko-KR" altLang="en-US" dirty="0" smtClean="0"/>
              <a:t>설치한다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KDE </a:t>
            </a:r>
            <a:r>
              <a:rPr lang="ko-KR" altLang="en-US" dirty="0"/>
              <a:t>데스크톱 환경을 </a:t>
            </a:r>
            <a:r>
              <a:rPr lang="en-US" altLang="ko-KR" dirty="0"/>
              <a:t>Server </a:t>
            </a:r>
            <a:r>
              <a:rPr lang="ko-KR" altLang="en-US" dirty="0" err="1"/>
              <a:t>가상머신에</a:t>
            </a:r>
            <a:r>
              <a:rPr lang="ko-KR" altLang="en-US" dirty="0"/>
              <a:t> 설치한다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VirtualBox</a:t>
            </a:r>
            <a:r>
              <a:rPr lang="ko-KR" altLang="en-US" dirty="0"/>
              <a:t>를 활용하여 우분투 안에 윈도우를 </a:t>
            </a:r>
            <a:r>
              <a:rPr lang="ko-KR" altLang="en-US" dirty="0" smtClean="0"/>
              <a:t>설치한다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609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1-1 </a:t>
            </a:r>
            <a:r>
              <a:rPr lang="ko-KR" altLang="en-US" dirty="0"/>
              <a:t>우분투 소프트웨어 센터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우분투는 ‘우분투 소프트웨어 </a:t>
            </a:r>
            <a:r>
              <a:rPr lang="ko-KR" altLang="en-US" dirty="0" err="1"/>
              <a:t>센터’라는</a:t>
            </a:r>
            <a:r>
              <a:rPr lang="ko-KR" altLang="en-US" dirty="0"/>
              <a:t> 응용 프로그램 스토어를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r>
              <a:rPr lang="ko-KR" altLang="en-US" dirty="0"/>
              <a:t>수천 개 이상의 무료 및 상용 소프트웨어를 </a:t>
            </a:r>
            <a:r>
              <a:rPr lang="ko-KR" altLang="en-US" dirty="0" smtClean="0"/>
              <a:t>판매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]-[</a:t>
            </a:r>
            <a:r>
              <a:rPr lang="ko-KR" altLang="en-US" dirty="0"/>
              <a:t>우분투 소프트웨어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필요한 소프트웨어를 검색하여 </a:t>
            </a:r>
            <a:r>
              <a:rPr lang="ko-KR" altLang="en-US" dirty="0" smtClean="0"/>
              <a:t>설치하면 끝</a:t>
            </a:r>
            <a:endParaRPr lang="en-US" altLang="ko-KR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1943835"/>
            <a:ext cx="5921607" cy="457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09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우분투의 다양한 소프트웨어</a:t>
            </a:r>
            <a:r>
              <a:rPr lang="ko-KR" altLang="en-US" dirty="0" smtClean="0"/>
              <a:t> 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소프트웨어를 검색하여 설치하려면 오른쪽 위의 검색 </a:t>
            </a:r>
            <a:r>
              <a:rPr lang="ko-KR" altLang="en-US" dirty="0" smtClean="0"/>
              <a:t>아이콘 클릭</a:t>
            </a:r>
            <a:r>
              <a:rPr lang="en-US" altLang="ko-KR" dirty="0" smtClean="0"/>
              <a:t>,</a:t>
            </a:r>
          </a:p>
          <a:p>
            <a:pPr marL="9366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소프트웨어를 찾고 상세 </a:t>
            </a:r>
            <a:r>
              <a:rPr lang="ko-KR" altLang="en-US" dirty="0"/>
              <a:t>화면에서 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&gt;</a:t>
            </a:r>
            <a:r>
              <a:rPr lang="ko-KR" altLang="en-US" dirty="0"/>
              <a:t> </a:t>
            </a:r>
            <a:r>
              <a:rPr lang="ko-KR" altLang="en-US" dirty="0" smtClean="0"/>
              <a:t>클릭</a:t>
            </a:r>
            <a:endParaRPr lang="en-US" altLang="ko-KR" sz="1000" dirty="0"/>
          </a:p>
          <a:p>
            <a:r>
              <a:rPr lang="ko-KR" altLang="en-US" dirty="0"/>
              <a:t>우분투 소프트웨어 센터에서 검색되는 패키지는 터미널에서 </a:t>
            </a:r>
            <a:r>
              <a:rPr lang="en-US" altLang="ko-KR" b="1" dirty="0">
                <a:solidFill>
                  <a:srgbClr val="FF0000"/>
                </a:solidFill>
              </a:rPr>
              <a:t>apt-get </a:t>
            </a:r>
            <a:r>
              <a:rPr lang="ko-KR" altLang="en-US" dirty="0"/>
              <a:t>명령으로 </a:t>
            </a:r>
            <a:r>
              <a:rPr lang="ko-KR" altLang="en-US" dirty="0" smtClean="0"/>
              <a:t>설치 가능</a:t>
            </a:r>
            <a:endParaRPr lang="en-US" altLang="ko-KR" b="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74" y="1955732"/>
            <a:ext cx="7217199" cy="15293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79"/>
          <a:stretch/>
        </p:blipFill>
        <p:spPr>
          <a:xfrm>
            <a:off x="910974" y="3714437"/>
            <a:ext cx="7243123" cy="271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우분투의 다양한 소프트웨어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포커스라이터</a:t>
            </a:r>
            <a:endParaRPr lang="en-US" altLang="ko-KR" dirty="0"/>
          </a:p>
          <a:p>
            <a:pPr lvl="1"/>
            <a:r>
              <a:rPr lang="ko-KR" altLang="en-US" sz="1600" dirty="0"/>
              <a:t>글쓰기 목적의 간단한 워드프로세서</a:t>
            </a:r>
            <a:endParaRPr lang="en-US" altLang="ko-KR" sz="1600" dirty="0"/>
          </a:p>
          <a:p>
            <a:pPr lvl="1"/>
            <a:r>
              <a:rPr lang="ko-KR" altLang="en-US" sz="1600" dirty="0"/>
              <a:t>우분투 소프트웨어 센터에서 ‘</a:t>
            </a:r>
            <a:r>
              <a:rPr lang="en-US" altLang="ko-KR" sz="1600" dirty="0" err="1"/>
              <a:t>focuswriter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검색 </a:t>
            </a:r>
            <a:endParaRPr lang="en-US" altLang="ko-KR" sz="1600" dirty="0" smtClean="0"/>
          </a:p>
          <a:p>
            <a:pPr marL="357188" lvl="1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→ 설치 </a:t>
            </a:r>
            <a:r>
              <a:rPr lang="ko-KR" altLang="en-US" sz="1600" dirty="0"/>
              <a:t>후 </a:t>
            </a:r>
            <a:r>
              <a:rPr lang="en-US" altLang="ko-KR" sz="1600" dirty="0"/>
              <a:t>[</a:t>
            </a:r>
            <a:r>
              <a:rPr lang="ko-KR" altLang="en-US" sz="1600" dirty="0"/>
              <a:t>프로그램 표시</a:t>
            </a:r>
            <a:r>
              <a:rPr lang="en-US" altLang="ko-KR" sz="1600" dirty="0"/>
              <a:t>]-[</a:t>
            </a:r>
            <a:r>
              <a:rPr lang="ko-KR" altLang="en-US" sz="1600" dirty="0"/>
              <a:t>모두</a:t>
            </a:r>
            <a:r>
              <a:rPr lang="en-US" altLang="ko-KR" sz="1600" dirty="0"/>
              <a:t>]-[</a:t>
            </a:r>
            <a:r>
              <a:rPr lang="ko-KR" altLang="en-US" sz="1600" dirty="0"/>
              <a:t>포커스라이터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실행</a:t>
            </a:r>
            <a:endParaRPr lang="en-US" altLang="ko-KR" sz="1600" dirty="0" smtClean="0"/>
          </a:p>
          <a:p>
            <a:r>
              <a:rPr lang="ko-KR" altLang="en-US" dirty="0" err="1" smtClean="0"/>
              <a:t>지파더</a:t>
            </a:r>
            <a:endParaRPr lang="en-US" altLang="ko-KR" dirty="0"/>
          </a:p>
          <a:p>
            <a:pPr lvl="1"/>
            <a:r>
              <a:rPr lang="ko-KR" altLang="en-US" sz="1600" dirty="0"/>
              <a:t>팟캐스트를 </a:t>
            </a:r>
            <a:r>
              <a:rPr lang="ko-KR" altLang="en-US" sz="1600" dirty="0" smtClean="0"/>
              <a:t>검색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관리할 수 있는 </a:t>
            </a:r>
            <a:r>
              <a:rPr lang="ko-KR" altLang="en-US" sz="1600" dirty="0" smtClean="0"/>
              <a:t>프로그램</a:t>
            </a:r>
            <a:endParaRPr lang="en-US" altLang="ko-KR" sz="1600" dirty="0" smtClean="0"/>
          </a:p>
          <a:p>
            <a:pPr lvl="1"/>
            <a:r>
              <a:rPr lang="ko-KR" altLang="en-US" sz="1600" dirty="0"/>
              <a:t>우분투 소프트웨어 </a:t>
            </a:r>
            <a:r>
              <a:rPr lang="ko-KR" altLang="en-US" sz="1600" dirty="0" smtClean="0"/>
              <a:t>센터에서 </a:t>
            </a:r>
            <a:r>
              <a:rPr lang="ko-KR" altLang="en-US" sz="1600" dirty="0"/>
              <a:t>‘</a:t>
            </a:r>
            <a:r>
              <a:rPr lang="en-US" altLang="ko-KR" sz="1600" dirty="0" err="1" smtClean="0"/>
              <a:t>gpodder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를 검색하여 설치</a:t>
            </a:r>
            <a:endParaRPr lang="en-US" altLang="ko-KR" sz="1600" dirty="0">
              <a:solidFill>
                <a:schemeClr val="accent5"/>
              </a:solidFill>
            </a:endParaRPr>
          </a:p>
          <a:p>
            <a:pPr lvl="1"/>
            <a:endParaRPr lang="en-US" altLang="ko-KR" sz="16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3293985"/>
            <a:ext cx="7830855" cy="322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0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우분투의 다양한 소프트웨어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핑구스</a:t>
            </a:r>
            <a:endParaRPr lang="en-US" altLang="ko-KR" dirty="0"/>
          </a:p>
          <a:p>
            <a:pPr lvl="1"/>
            <a:r>
              <a:rPr lang="ko-KR" altLang="en-US" sz="1600" dirty="0" err="1"/>
              <a:t>핑구스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Pingus</a:t>
            </a:r>
            <a:r>
              <a:rPr lang="en-US" altLang="ko-KR" sz="1600" dirty="0"/>
              <a:t>)</a:t>
            </a:r>
            <a:r>
              <a:rPr lang="ko-KR" altLang="en-US" sz="1600" dirty="0"/>
              <a:t>는 유명한 </a:t>
            </a:r>
            <a:r>
              <a:rPr lang="ko-KR" altLang="en-US" sz="1600" dirty="0" err="1"/>
              <a:t>레밍스</a:t>
            </a:r>
            <a:r>
              <a:rPr lang="ko-KR" altLang="en-US" sz="1600" dirty="0"/>
              <a:t> 게임의 오픈 소스 버전</a:t>
            </a:r>
            <a:endParaRPr lang="en-US" altLang="ko-KR" sz="1600" dirty="0"/>
          </a:p>
          <a:p>
            <a:pPr lvl="1"/>
            <a:r>
              <a:rPr lang="ko-KR" altLang="en-US" sz="1600" dirty="0"/>
              <a:t>우분투 소프트웨어 센터에서 ‘</a:t>
            </a:r>
            <a:r>
              <a:rPr lang="en-US" altLang="ko-KR" sz="1600" dirty="0" err="1"/>
              <a:t>pingus</a:t>
            </a:r>
            <a:r>
              <a:rPr lang="en-US" altLang="ko-KR" sz="1600" dirty="0"/>
              <a:t>’</a:t>
            </a:r>
            <a:r>
              <a:rPr lang="ko-KR" altLang="en-US" sz="1600" dirty="0"/>
              <a:t>를 검색하여 설치</a:t>
            </a:r>
            <a:endParaRPr lang="en-US" altLang="ko-KR" sz="1600" dirty="0" smtClean="0"/>
          </a:p>
          <a:p>
            <a:r>
              <a:rPr lang="ko-KR" altLang="en-US" dirty="0" err="1"/>
              <a:t>파이참</a:t>
            </a:r>
            <a:r>
              <a:rPr lang="ko-KR" altLang="en-US" dirty="0"/>
              <a:t> </a:t>
            </a:r>
            <a:r>
              <a:rPr lang="en-US" altLang="ko-KR" dirty="0"/>
              <a:t>EDU </a:t>
            </a:r>
            <a:endParaRPr lang="en-US" altLang="ko-KR" dirty="0" smtClean="0"/>
          </a:p>
          <a:p>
            <a:pPr lvl="1"/>
            <a:r>
              <a:rPr lang="ko-KR" altLang="en-US" sz="1600" dirty="0" err="1"/>
              <a:t>파이썬</a:t>
            </a:r>
            <a:r>
              <a:rPr lang="ko-KR" altLang="en-US" sz="1600" dirty="0"/>
              <a:t> 프로그래밍을 위한 통합 </a:t>
            </a:r>
            <a:r>
              <a:rPr lang="en-US" altLang="ko-KR" sz="1600" dirty="0"/>
              <a:t>IDE </a:t>
            </a:r>
            <a:r>
              <a:rPr lang="ko-KR" altLang="en-US" sz="1600" dirty="0"/>
              <a:t>소프트웨어</a:t>
            </a:r>
            <a:endParaRPr lang="en-US" altLang="ko-KR" sz="1600" dirty="0" smtClean="0"/>
          </a:p>
          <a:p>
            <a:pPr lvl="1"/>
            <a:r>
              <a:rPr lang="ko-KR" altLang="en-US" sz="1600" dirty="0"/>
              <a:t>우분투 소프트웨어 센터에서 ‘</a:t>
            </a:r>
            <a:r>
              <a:rPr lang="en-US" altLang="ko-KR" sz="1600" dirty="0" err="1"/>
              <a:t>pycharm</a:t>
            </a:r>
            <a:r>
              <a:rPr lang="en-US" altLang="ko-KR" sz="1600" dirty="0"/>
              <a:t>’</a:t>
            </a:r>
            <a:r>
              <a:rPr lang="ko-KR" altLang="en-US" sz="1600" dirty="0"/>
              <a:t>을 </a:t>
            </a:r>
            <a:r>
              <a:rPr lang="ko-KR" altLang="en-US" sz="1600" dirty="0" smtClean="0"/>
              <a:t>검색하여 설치</a:t>
            </a:r>
            <a:endParaRPr lang="en-US" altLang="ko-KR" sz="1600" dirty="0"/>
          </a:p>
          <a:p>
            <a:pPr lvl="1"/>
            <a:endParaRPr lang="en-US" altLang="ko-KR" sz="1600" b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890" y="2888923"/>
            <a:ext cx="4833581" cy="35547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2888923"/>
            <a:ext cx="2712970" cy="213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6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우분투의 다양한 소프트웨어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지파티드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sz="1600" dirty="0"/>
              <a:t>하드디스크의 파티션을 그래픽 화면으로 처리하는 </a:t>
            </a:r>
            <a:r>
              <a:rPr lang="ko-KR" altLang="en-US" sz="1600" dirty="0" smtClean="0"/>
              <a:t>기능 제공</a:t>
            </a:r>
            <a:endParaRPr lang="en-US" altLang="ko-KR" sz="1600" dirty="0"/>
          </a:p>
          <a:p>
            <a:pPr lvl="1"/>
            <a:r>
              <a:rPr lang="ko-KR" altLang="en-US" sz="1600" dirty="0"/>
              <a:t>시각적 효과 때문에 명령 모드보다 더욱 효율적인 </a:t>
            </a:r>
            <a:r>
              <a:rPr lang="ko-KR" altLang="en-US" sz="1600" dirty="0" err="1"/>
              <a:t>파티셔닝이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가능</a:t>
            </a:r>
            <a:endParaRPr lang="en-US" altLang="ko-KR" sz="1600" dirty="0" smtClean="0"/>
          </a:p>
          <a:p>
            <a:pPr lvl="1"/>
            <a:r>
              <a:rPr lang="ko-KR" altLang="en-US" sz="1600" dirty="0"/>
              <a:t>데이터의 손실 없이 파티션의 </a:t>
            </a:r>
            <a:r>
              <a:rPr lang="ko-KR" altLang="en-US" sz="1600" dirty="0" smtClean="0"/>
              <a:t>크기를 </a:t>
            </a:r>
            <a:r>
              <a:rPr lang="ko-KR" altLang="en-US" sz="1600" dirty="0"/>
              <a:t>늘리거나 줄이는 강력한 </a:t>
            </a:r>
            <a:r>
              <a:rPr lang="ko-KR" altLang="en-US" sz="1600" dirty="0" smtClean="0"/>
              <a:t>기능 포함</a:t>
            </a:r>
            <a:endParaRPr lang="en-US" altLang="ko-KR" sz="1600" dirty="0" smtClean="0"/>
          </a:p>
          <a:p>
            <a:pPr lvl="1"/>
            <a:r>
              <a:rPr lang="ko-KR" altLang="en-US" sz="1600" dirty="0"/>
              <a:t>우분투 소프트웨어 센터에서 </a:t>
            </a:r>
            <a:r>
              <a:rPr lang="en-US" altLang="ko-KR" sz="1600" dirty="0"/>
              <a:t>‘</a:t>
            </a:r>
            <a:r>
              <a:rPr lang="en-US" altLang="ko-KR" sz="1600" dirty="0" err="1"/>
              <a:t>gparted</a:t>
            </a:r>
            <a:r>
              <a:rPr lang="en-US" altLang="ko-KR" sz="1600" dirty="0"/>
              <a:t>’</a:t>
            </a:r>
            <a:r>
              <a:rPr lang="ko-KR" altLang="en-US" sz="1600" dirty="0"/>
              <a:t>를 검색하여 설치</a:t>
            </a:r>
            <a:endParaRPr lang="en-US" altLang="ko-KR" sz="1600" dirty="0"/>
          </a:p>
          <a:p>
            <a:pPr lvl="1"/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5" y="2573905"/>
            <a:ext cx="7559758" cy="364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3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우분투의 다양한 소프트웨어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시냅틱</a:t>
            </a:r>
            <a:r>
              <a:rPr lang="ko-KR" altLang="en-US" dirty="0"/>
              <a:t> 패키지 관리자</a:t>
            </a:r>
            <a:endParaRPr lang="en-US" altLang="ko-KR" dirty="0"/>
          </a:p>
          <a:p>
            <a:pPr lvl="1"/>
            <a:r>
              <a:rPr lang="ko-KR" altLang="en-US" sz="1600" dirty="0" smtClean="0"/>
              <a:t>그래픽 환경에서의 패키지 관리 도구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GUI </a:t>
            </a:r>
            <a:r>
              <a:rPr lang="ko-KR" altLang="en-US" sz="1600" dirty="0"/>
              <a:t>모드에서 편리하게 패키지 설치</a:t>
            </a:r>
            <a:r>
              <a:rPr lang="en-US" altLang="ko-KR" sz="1600" dirty="0"/>
              <a:t>, </a:t>
            </a:r>
            <a:r>
              <a:rPr lang="ko-KR" altLang="en-US" sz="1600" dirty="0"/>
              <a:t>삭제</a:t>
            </a:r>
            <a:r>
              <a:rPr lang="en-US" altLang="ko-KR" sz="1600" dirty="0"/>
              <a:t>, </a:t>
            </a:r>
            <a:r>
              <a:rPr lang="ko-KR" altLang="en-US" sz="1600" dirty="0"/>
              <a:t>업그레이드 등을 수행</a:t>
            </a:r>
            <a:endParaRPr lang="en-US" altLang="ko-KR" sz="1600" dirty="0"/>
          </a:p>
          <a:p>
            <a:pPr lvl="1"/>
            <a:r>
              <a:rPr lang="ko-KR" altLang="en-US" sz="1600" dirty="0" smtClean="0"/>
              <a:t>우분투 </a:t>
            </a:r>
            <a:r>
              <a:rPr lang="ko-KR" altLang="en-US" sz="1600" dirty="0"/>
              <a:t>소프트웨어 센터에서 </a:t>
            </a:r>
            <a:r>
              <a:rPr lang="en-US" altLang="ko-KR" sz="1600" dirty="0"/>
              <a:t>‘synaptic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을 </a:t>
            </a:r>
            <a:r>
              <a:rPr lang="ko-KR" altLang="en-US" sz="1600" dirty="0"/>
              <a:t>검색하여 설치</a:t>
            </a:r>
            <a:endParaRPr lang="en-US" altLang="ko-KR" sz="1600" dirty="0"/>
          </a:p>
          <a:p>
            <a:pPr lvl="1"/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0" y="2258870"/>
            <a:ext cx="6075624" cy="430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649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2483</TotalTime>
  <Words>1190</Words>
  <Application>Microsoft Office PowerPoint</Application>
  <PresentationFormat>화면 슬라이드 쇼(4:3)</PresentationFormat>
  <Paragraphs>262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HY견명조</vt:lpstr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1-1 우분투 소프트웨어 센터  </vt:lpstr>
      <vt:lpstr>1-2 우분투의 다양한 소프트웨어   </vt:lpstr>
      <vt:lpstr>1-2 우분투의 다양한 소프트웨어 </vt:lpstr>
      <vt:lpstr>1-2 우분투의 다양한 소프트웨어 </vt:lpstr>
      <vt:lpstr>1-2 우분투의 다양한 소프트웨어 </vt:lpstr>
      <vt:lpstr>1-2 우분투의 다양한 소프트웨어 </vt:lpstr>
      <vt:lpstr>1-2 우분투의 다양한 소프트웨어 </vt:lpstr>
      <vt:lpstr>[실습 8-1] KDE 데스크톱 설치하기 </vt:lpstr>
      <vt:lpstr>[실습 8-1] KDE 데스크톱 설치하기 </vt:lpstr>
      <vt:lpstr>[실습 8-1] KDE 데스크톱 설치하기 </vt:lpstr>
      <vt:lpstr>[실습 8-1] KDE 데스크톱 설치하기 </vt:lpstr>
      <vt:lpstr>3-1 리눅스에 윈도우 설치 </vt:lpstr>
      <vt:lpstr>[실습 8-2] 우분투 안에 윈도우 설치하기 </vt:lpstr>
      <vt:lpstr>[실습 8-2] 우분투 안에 윈도우 설치하기 </vt:lpstr>
      <vt:lpstr>[실습 8-2] 우분투 안에 윈도우 설치하기 </vt:lpstr>
      <vt:lpstr>[실습 8-2] 우분투 안에 윈도우 설치하기 </vt:lpstr>
      <vt:lpstr>[실습 8-2] 우분투 안에 윈도우 설치하기 </vt:lpstr>
      <vt:lpstr>[실습 8-2] 우분투 안에 윈도우 설치하기 </vt:lpstr>
      <vt:lpstr>[실습 8-2] 우분투 안에 윈도우 설치하기 </vt:lpstr>
      <vt:lpstr>[실습 8-2] 우분투 안에 윈도우 설치하기 </vt:lpstr>
      <vt:lpstr>[실습 8-2] 우분투 안에 윈도우 설치하기 </vt:lpstr>
      <vt:lpstr>[실습 8-2] 우분투 안에 윈도우 설치하기 </vt:lpstr>
      <vt:lpstr>[실습 8-2] 우분투 안에 윈도우 설치하기 </vt:lpstr>
      <vt:lpstr>[실습 8-2] 우분투 안에 윈도우 설치하기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hhloju@hanmail.net</cp:lastModifiedBy>
  <cp:revision>637</cp:revision>
  <dcterms:created xsi:type="dcterms:W3CDTF">2012-07-23T02:34:37Z</dcterms:created>
  <dcterms:modified xsi:type="dcterms:W3CDTF">2020-01-30T08:13:12Z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